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9" r:id="rId2"/>
    <p:sldMasterId id="2147483689" r:id="rId3"/>
  </p:sldMasterIdLst>
  <p:notesMasterIdLst>
    <p:notesMasterId r:id="rId43"/>
  </p:notesMasterIdLst>
  <p:sldIdLst>
    <p:sldId id="761" r:id="rId4"/>
    <p:sldId id="318" r:id="rId5"/>
    <p:sldId id="338" r:id="rId6"/>
    <p:sldId id="755" r:id="rId7"/>
    <p:sldId id="331" r:id="rId8"/>
    <p:sldId id="339" r:id="rId9"/>
    <p:sldId id="340" r:id="rId10"/>
    <p:sldId id="343" r:id="rId11"/>
    <p:sldId id="344" r:id="rId12"/>
    <p:sldId id="345" r:id="rId13"/>
    <p:sldId id="346" r:id="rId14"/>
    <p:sldId id="756" r:id="rId15"/>
    <p:sldId id="757" r:id="rId16"/>
    <p:sldId id="758" r:id="rId17"/>
    <p:sldId id="759" r:id="rId18"/>
    <p:sldId id="760" r:id="rId19"/>
    <p:sldId id="347" r:id="rId20"/>
    <p:sldId id="768" r:id="rId21"/>
    <p:sldId id="764" r:id="rId22"/>
    <p:sldId id="273" r:id="rId23"/>
    <p:sldId id="269" r:id="rId24"/>
    <p:sldId id="279" r:id="rId25"/>
    <p:sldId id="292" r:id="rId26"/>
    <p:sldId id="293" r:id="rId27"/>
    <p:sldId id="294" r:id="rId28"/>
    <p:sldId id="296" r:id="rId29"/>
    <p:sldId id="311" r:id="rId30"/>
    <p:sldId id="765" r:id="rId31"/>
    <p:sldId id="312" r:id="rId32"/>
    <p:sldId id="314" r:id="rId33"/>
    <p:sldId id="317" r:id="rId34"/>
    <p:sldId id="286" r:id="rId35"/>
    <p:sldId id="287" r:id="rId36"/>
    <p:sldId id="288" r:id="rId37"/>
    <p:sldId id="289" r:id="rId38"/>
    <p:sldId id="769" r:id="rId39"/>
    <p:sldId id="766" r:id="rId40"/>
    <p:sldId id="767" r:id="rId41"/>
    <p:sldId id="762" r:id="rId42"/>
  </p:sldIdLst>
  <p:sldSz cx="9144000" cy="5143500" type="screen16x9"/>
  <p:notesSz cx="6858000" cy="9144000"/>
  <p:embeddedFontLst>
    <p:embeddedFont>
      <p:font typeface="맑은 고딕" panose="020B0503020000020004" pitchFamily="34" charset="-127"/>
      <p:regular r:id="rId44"/>
      <p:bold r:id="rId45"/>
    </p:embeddedFont>
    <p:embeddedFont>
      <p:font typeface="Cambria" panose="02040503050406030204" pitchFamily="18" charset="0"/>
      <p:regular r:id="rId46"/>
      <p:bold r:id="rId47"/>
      <p:italic r:id="rId48"/>
      <p:boldItalic r:id="rId49"/>
    </p:embeddedFont>
    <p:embeddedFont>
      <p:font typeface="Fira Sans Extra Condensed" panose="020F0502020204030204" pitchFamily="34" charset="0"/>
      <p:regular r:id="rId50"/>
      <p:bold r:id="rId51"/>
      <p:italic r:id="rId52"/>
      <p:boldItalic r:id="rId53"/>
    </p:embeddedFont>
    <p:embeddedFont>
      <p:font typeface="Montserrat Black" pitchFamily="2" charset="77"/>
      <p:bold r:id="rId54"/>
      <p:italic r:id="rId55"/>
      <p:boldItalic r:id="rId56"/>
    </p:embeddedFont>
    <p:embeddedFont>
      <p:font typeface="Montserrat Medium" pitchFamily="2" charset="77"/>
      <p:regular r:id="rId57"/>
      <p:italic r:id="rId58"/>
    </p:embeddedFont>
    <p:embeddedFont>
      <p:font typeface="Old Standard TT" panose="020B0604020202020204" pitchFamily="34" charset="0"/>
      <p:regular r:id="rId59"/>
      <p:bold r:id="rId60"/>
      <p:italic r:id="rId61"/>
    </p:embeddedFont>
    <p:embeddedFont>
      <p:font typeface="Poppins" pitchFamily="2" charset="77"/>
      <p:regular r:id="rId62"/>
      <p:bold r:id="rId63"/>
      <p:italic r:id="rId64"/>
      <p:boldItalic r:id="rId65"/>
    </p:embeddedFont>
    <p:embeddedFont>
      <p:font typeface="Roboto" panose="02000000000000000000" pitchFamily="2"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18BF49-97B2-40A6-AF43-D91AA3B01445}" v="24" dt="2025-04-15T04:44:23.213"/>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63" autoAdjust="0"/>
    <p:restoredTop sz="94619"/>
  </p:normalViewPr>
  <p:slideViewPr>
    <p:cSldViewPr snapToGrid="0">
      <p:cViewPr varScale="1">
        <p:scale>
          <a:sx n="146" d="100"/>
          <a:sy n="146" d="100"/>
        </p:scale>
        <p:origin x="2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font" Target="fonts/font25.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font" Target="fonts/font23.fntdata"/><Relationship Id="rId74" Type="http://schemas.microsoft.com/office/2016/11/relationships/changesInfo" Target="changesInfos/changesInfo1.xml"/><Relationship Id="rId5" Type="http://schemas.openxmlformats.org/officeDocument/2006/relationships/slide" Target="slides/slide2.xml"/><Relationship Id="rId61" Type="http://schemas.openxmlformats.org/officeDocument/2006/relationships/font" Target="fonts/font18.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font" Target="fonts/font26.fntdata"/><Relationship Id="rId8" Type="http://schemas.openxmlformats.org/officeDocument/2006/relationships/slide" Target="slides/slide5.xml"/><Relationship Id="rId51" Type="http://schemas.openxmlformats.org/officeDocument/2006/relationships/font" Target="fonts/font8.fntdata"/><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73"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4.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4618BF49-97B2-40A6-AF43-D91AA3B01445}"/>
    <pc:docChg chg="custSel addSld delSld modSld">
      <pc:chgData name="Nguyễn Xuân Quang" userId="1fa805d0-75c0-4a43-8719-6b7ba17d25fe" providerId="ADAL" clId="{4618BF49-97B2-40A6-AF43-D91AA3B01445}" dt="2025-04-15T05:07:24.128" v="2551" actId="2696"/>
      <pc:docMkLst>
        <pc:docMk/>
      </pc:docMkLst>
      <pc:sldChg chg="addSp delSp modSp mod">
        <pc:chgData name="Nguyễn Xuân Quang" userId="1fa805d0-75c0-4a43-8719-6b7ba17d25fe" providerId="ADAL" clId="{4618BF49-97B2-40A6-AF43-D91AA3B01445}" dt="2025-04-15T04:10:31.984" v="51" actId="1076"/>
        <pc:sldMkLst>
          <pc:docMk/>
          <pc:sldMk cId="730709253" sldId="318"/>
        </pc:sldMkLst>
        <pc:spChg chg="mod">
          <ac:chgData name="Nguyễn Xuân Quang" userId="1fa805d0-75c0-4a43-8719-6b7ba17d25fe" providerId="ADAL" clId="{4618BF49-97B2-40A6-AF43-D91AA3B01445}" dt="2025-04-15T04:05:40.296" v="46" actId="20577"/>
          <ac:spMkLst>
            <pc:docMk/>
            <pc:sldMk cId="730709253" sldId="318"/>
            <ac:spMk id="2" creationId="{B54D366A-B2F5-46F2-8160-2A058D8E3997}"/>
          </ac:spMkLst>
        </pc:spChg>
        <pc:spChg chg="mod">
          <ac:chgData name="Nguyễn Xuân Quang" userId="1fa805d0-75c0-4a43-8719-6b7ba17d25fe" providerId="ADAL" clId="{4618BF49-97B2-40A6-AF43-D91AA3B01445}" dt="2025-04-15T04:06:25.940" v="48" actId="27636"/>
          <ac:spMkLst>
            <pc:docMk/>
            <pc:sldMk cId="730709253" sldId="318"/>
            <ac:spMk id="3" creationId="{22F6986D-6A8F-478B-93B5-133B604057B4}"/>
          </ac:spMkLst>
        </pc:spChg>
        <pc:picChg chg="add mod">
          <ac:chgData name="Nguyễn Xuân Quang" userId="1fa805d0-75c0-4a43-8719-6b7ba17d25fe" providerId="ADAL" clId="{4618BF49-97B2-40A6-AF43-D91AA3B01445}" dt="2025-04-15T04:10:31.984" v="51" actId="1076"/>
          <ac:picMkLst>
            <pc:docMk/>
            <pc:sldMk cId="730709253" sldId="318"/>
            <ac:picMk id="5" creationId="{F59B4ED9-2619-4F95-B5D5-C43548B080E0}"/>
          </ac:picMkLst>
        </pc:picChg>
        <pc:picChg chg="del">
          <ac:chgData name="Nguyễn Xuân Quang" userId="1fa805d0-75c0-4a43-8719-6b7ba17d25fe" providerId="ADAL" clId="{4618BF49-97B2-40A6-AF43-D91AA3B01445}" dt="2025-04-15T04:06:33.406" v="49" actId="478"/>
          <ac:picMkLst>
            <pc:docMk/>
            <pc:sldMk cId="730709253" sldId="318"/>
            <ac:picMk id="8" creationId="{F449947C-22DD-4B67-8983-9540D4007BC4}"/>
          </ac:picMkLst>
        </pc:picChg>
      </pc:sldChg>
      <pc:sldChg chg="del">
        <pc:chgData name="Nguyễn Xuân Quang" userId="1fa805d0-75c0-4a43-8719-6b7ba17d25fe" providerId="ADAL" clId="{4618BF49-97B2-40A6-AF43-D91AA3B01445}" dt="2025-04-15T05:07:24.128" v="2551" actId="2696"/>
        <pc:sldMkLst>
          <pc:docMk/>
          <pc:sldMk cId="1268002665" sldId="321"/>
        </pc:sldMkLst>
      </pc:sldChg>
      <pc:sldChg chg="modSp mod">
        <pc:chgData name="Nguyễn Xuân Quang" userId="1fa805d0-75c0-4a43-8719-6b7ba17d25fe" providerId="ADAL" clId="{4618BF49-97B2-40A6-AF43-D91AA3B01445}" dt="2025-04-15T04:17:57.965" v="494" actId="20577"/>
        <pc:sldMkLst>
          <pc:docMk/>
          <pc:sldMk cId="3710854172" sldId="331"/>
        </pc:sldMkLst>
        <pc:spChg chg="mod">
          <ac:chgData name="Nguyễn Xuân Quang" userId="1fa805d0-75c0-4a43-8719-6b7ba17d25fe" providerId="ADAL" clId="{4618BF49-97B2-40A6-AF43-D91AA3B01445}" dt="2025-04-15T04:17:57.965" v="494" actId="20577"/>
          <ac:spMkLst>
            <pc:docMk/>
            <pc:sldMk cId="3710854172" sldId="331"/>
            <ac:spMk id="2" creationId="{D666CC37-5CE9-41D6-9E47-1E8834FAE61A}"/>
          </ac:spMkLst>
        </pc:spChg>
        <pc:spChg chg="mod">
          <ac:chgData name="Nguyễn Xuân Quang" userId="1fa805d0-75c0-4a43-8719-6b7ba17d25fe" providerId="ADAL" clId="{4618BF49-97B2-40A6-AF43-D91AA3B01445}" dt="2025-04-15T04:17:30.020" v="463"/>
          <ac:spMkLst>
            <pc:docMk/>
            <pc:sldMk cId="3710854172" sldId="331"/>
            <ac:spMk id="3" creationId="{5D1A9D1B-8443-4C78-9BF1-0839CA43C594}"/>
          </ac:spMkLst>
        </pc:spChg>
      </pc:sldChg>
      <pc:sldChg chg="addSp delSp modSp mod">
        <pc:chgData name="Nguyễn Xuân Quang" userId="1fa805d0-75c0-4a43-8719-6b7ba17d25fe" providerId="ADAL" clId="{4618BF49-97B2-40A6-AF43-D91AA3B01445}" dt="2025-04-15T04:16:58.435" v="462" actId="1076"/>
        <pc:sldMkLst>
          <pc:docMk/>
          <pc:sldMk cId="2539249151" sldId="338"/>
        </pc:sldMkLst>
        <pc:spChg chg="mod">
          <ac:chgData name="Nguyễn Xuân Quang" userId="1fa805d0-75c0-4a43-8719-6b7ba17d25fe" providerId="ADAL" clId="{4618BF49-97B2-40A6-AF43-D91AA3B01445}" dt="2025-04-15T04:11:30.831" v="117" actId="20577"/>
          <ac:spMkLst>
            <pc:docMk/>
            <pc:sldMk cId="2539249151" sldId="338"/>
            <ac:spMk id="2" creationId="{8ABA5A03-2D80-4392-8676-F3D72B7E981C}"/>
          </ac:spMkLst>
        </pc:spChg>
        <pc:spChg chg="add mod">
          <ac:chgData name="Nguyễn Xuân Quang" userId="1fa805d0-75c0-4a43-8719-6b7ba17d25fe" providerId="ADAL" clId="{4618BF49-97B2-40A6-AF43-D91AA3B01445}" dt="2025-04-15T04:16:58.435" v="462" actId="1076"/>
          <ac:spMkLst>
            <pc:docMk/>
            <pc:sldMk cId="2539249151" sldId="338"/>
            <ac:spMk id="4" creationId="{FD7A4A87-C04C-F625-F847-39530C7456AD}"/>
          </ac:spMkLst>
        </pc:spChg>
        <pc:graphicFrameChg chg="del">
          <ac:chgData name="Nguyễn Xuân Quang" userId="1fa805d0-75c0-4a43-8719-6b7ba17d25fe" providerId="ADAL" clId="{4618BF49-97B2-40A6-AF43-D91AA3B01445}" dt="2025-04-15T04:10:52.017" v="52" actId="478"/>
          <ac:graphicFrameMkLst>
            <pc:docMk/>
            <pc:sldMk cId="2539249151" sldId="338"/>
            <ac:graphicFrameMk id="7" creationId="{322A68DD-1228-4232-9F9B-8A8DEBDD808D}"/>
          </ac:graphicFrameMkLst>
        </pc:graphicFrameChg>
        <pc:graphicFrameChg chg="del">
          <ac:chgData name="Nguyễn Xuân Quang" userId="1fa805d0-75c0-4a43-8719-6b7ba17d25fe" providerId="ADAL" clId="{4618BF49-97B2-40A6-AF43-D91AA3B01445}" dt="2025-04-15T04:10:54.892" v="53" actId="478"/>
          <ac:graphicFrameMkLst>
            <pc:docMk/>
            <pc:sldMk cId="2539249151" sldId="338"/>
            <ac:graphicFrameMk id="8" creationId="{C98C2BD5-9591-4246-A704-64D610712490}"/>
          </ac:graphicFrameMkLst>
        </pc:graphicFrameChg>
      </pc:sldChg>
      <pc:sldChg chg="addSp delSp modSp mod">
        <pc:chgData name="Nguyễn Xuân Quang" userId="1fa805d0-75c0-4a43-8719-6b7ba17d25fe" providerId="ADAL" clId="{4618BF49-97B2-40A6-AF43-D91AA3B01445}" dt="2025-04-15T04:18:41.421" v="545" actId="20577"/>
        <pc:sldMkLst>
          <pc:docMk/>
          <pc:sldMk cId="1260129458" sldId="339"/>
        </pc:sldMkLst>
        <pc:spChg chg="mod">
          <ac:chgData name="Nguyễn Xuân Quang" userId="1fa805d0-75c0-4a43-8719-6b7ba17d25fe" providerId="ADAL" clId="{4618BF49-97B2-40A6-AF43-D91AA3B01445}" dt="2025-04-15T04:18:41.421" v="545" actId="20577"/>
          <ac:spMkLst>
            <pc:docMk/>
            <pc:sldMk cId="1260129458" sldId="339"/>
            <ac:spMk id="2" creationId="{2FAAEEEC-FD59-4D23-A421-5BA4D08EC8EF}"/>
          </ac:spMkLst>
        </pc:spChg>
        <pc:graphicFrameChg chg="add mod">
          <ac:chgData name="Nguyễn Xuân Quang" userId="1fa805d0-75c0-4a43-8719-6b7ba17d25fe" providerId="ADAL" clId="{4618BF49-97B2-40A6-AF43-D91AA3B01445}" dt="2025-04-15T04:18:28.849" v="499" actId="14100"/>
          <ac:graphicFrameMkLst>
            <pc:docMk/>
            <pc:sldMk cId="1260129458" sldId="339"/>
            <ac:graphicFrameMk id="3" creationId="{A0691BB7-9962-3A6F-90FB-CC9D9B350DC2}"/>
          </ac:graphicFrameMkLst>
        </pc:graphicFrameChg>
        <pc:graphicFrameChg chg="del">
          <ac:chgData name="Nguyễn Xuân Quang" userId="1fa805d0-75c0-4a43-8719-6b7ba17d25fe" providerId="ADAL" clId="{4618BF49-97B2-40A6-AF43-D91AA3B01445}" dt="2025-04-15T04:18:15.274" v="495" actId="478"/>
          <ac:graphicFrameMkLst>
            <pc:docMk/>
            <pc:sldMk cId="1260129458" sldId="339"/>
            <ac:graphicFrameMk id="13" creationId="{CD05DAB3-70AA-451B-B910-09F025F74497}"/>
          </ac:graphicFrameMkLst>
        </pc:graphicFrameChg>
        <pc:graphicFrameChg chg="del">
          <ac:chgData name="Nguyễn Xuân Quang" userId="1fa805d0-75c0-4a43-8719-6b7ba17d25fe" providerId="ADAL" clId="{4618BF49-97B2-40A6-AF43-D91AA3B01445}" dt="2025-04-15T04:18:20.427" v="496" actId="478"/>
          <ac:graphicFrameMkLst>
            <pc:docMk/>
            <pc:sldMk cId="1260129458" sldId="339"/>
            <ac:graphicFrameMk id="14" creationId="{A9D42518-1DE4-400B-8A30-2D3C7E0597C8}"/>
          </ac:graphicFrameMkLst>
        </pc:graphicFrameChg>
      </pc:sldChg>
      <pc:sldChg chg="addSp delSp modSp mod">
        <pc:chgData name="Nguyễn Xuân Quang" userId="1fa805d0-75c0-4a43-8719-6b7ba17d25fe" providerId="ADAL" clId="{4618BF49-97B2-40A6-AF43-D91AA3B01445}" dt="2025-04-15T04:21:11.380" v="616" actId="6549"/>
        <pc:sldMkLst>
          <pc:docMk/>
          <pc:sldMk cId="2721573848" sldId="340"/>
        </pc:sldMkLst>
        <pc:spChg chg="add mod">
          <ac:chgData name="Nguyễn Xuân Quang" userId="1fa805d0-75c0-4a43-8719-6b7ba17d25fe" providerId="ADAL" clId="{4618BF49-97B2-40A6-AF43-D91AA3B01445}" dt="2025-04-15T04:20:55.886" v="599" actId="14100"/>
          <ac:spMkLst>
            <pc:docMk/>
            <pc:sldMk cId="2721573848" sldId="340"/>
            <ac:spMk id="7" creationId="{7390BFCA-565F-2197-3F40-E848B4EA245D}"/>
          </ac:spMkLst>
        </pc:spChg>
        <pc:spChg chg="add mod">
          <ac:chgData name="Nguyễn Xuân Quang" userId="1fa805d0-75c0-4a43-8719-6b7ba17d25fe" providerId="ADAL" clId="{4618BF49-97B2-40A6-AF43-D91AA3B01445}" dt="2025-04-15T04:21:11.380" v="616" actId="6549"/>
          <ac:spMkLst>
            <pc:docMk/>
            <pc:sldMk cId="2721573848" sldId="340"/>
            <ac:spMk id="8" creationId="{1CCBD239-5F86-C4B8-479A-F01E314DE670}"/>
          </ac:spMkLst>
        </pc:spChg>
        <pc:graphicFrameChg chg="del modGraphic">
          <ac:chgData name="Nguyễn Xuân Quang" userId="1fa805d0-75c0-4a43-8719-6b7ba17d25fe" providerId="ADAL" clId="{4618BF49-97B2-40A6-AF43-D91AA3B01445}" dt="2025-04-15T04:19:57.752" v="590" actId="478"/>
          <ac:graphicFrameMkLst>
            <pc:docMk/>
            <pc:sldMk cId="2721573848" sldId="340"/>
            <ac:graphicFrameMk id="3" creationId="{CA02A8E2-DA80-4C9B-B6EE-1D88989B5DCD}"/>
          </ac:graphicFrameMkLst>
        </pc:graphicFrameChg>
        <pc:graphicFrameChg chg="add mod">
          <ac:chgData name="Nguyễn Xuân Quang" userId="1fa805d0-75c0-4a43-8719-6b7ba17d25fe" providerId="ADAL" clId="{4618BF49-97B2-40A6-AF43-D91AA3B01445}" dt="2025-04-15T04:20:08.432" v="593" actId="14100"/>
          <ac:graphicFrameMkLst>
            <pc:docMk/>
            <pc:sldMk cId="2721573848" sldId="340"/>
            <ac:graphicFrameMk id="4" creationId="{14BEB045-F34B-2487-FB21-AD90C88D3BF2}"/>
          </ac:graphicFrameMkLst>
        </pc:graphicFrameChg>
        <pc:graphicFrameChg chg="add mod">
          <ac:chgData name="Nguyễn Xuân Quang" userId="1fa805d0-75c0-4a43-8719-6b7ba17d25fe" providerId="ADAL" clId="{4618BF49-97B2-40A6-AF43-D91AA3B01445}" dt="2025-04-15T04:20:31.184" v="596" actId="14100"/>
          <ac:graphicFrameMkLst>
            <pc:docMk/>
            <pc:sldMk cId="2721573848" sldId="340"/>
            <ac:graphicFrameMk id="5" creationId="{0438EA0F-4F6B-155F-32A3-A193954187CE}"/>
          </ac:graphicFrameMkLst>
        </pc:graphicFrameChg>
      </pc:sldChg>
      <pc:sldChg chg="modSp mod">
        <pc:chgData name="Nguyễn Xuân Quang" userId="1fa805d0-75c0-4a43-8719-6b7ba17d25fe" providerId="ADAL" clId="{4618BF49-97B2-40A6-AF43-D91AA3B01445}" dt="2025-04-15T04:25:31.903" v="680" actId="20577"/>
        <pc:sldMkLst>
          <pc:docMk/>
          <pc:sldMk cId="19013698" sldId="343"/>
        </pc:sldMkLst>
        <pc:spChg chg="mod">
          <ac:chgData name="Nguyễn Xuân Quang" userId="1fa805d0-75c0-4a43-8719-6b7ba17d25fe" providerId="ADAL" clId="{4618BF49-97B2-40A6-AF43-D91AA3B01445}" dt="2025-04-15T04:25:31.903" v="680" actId="20577"/>
          <ac:spMkLst>
            <pc:docMk/>
            <pc:sldMk cId="19013698" sldId="343"/>
            <ac:spMk id="2" creationId="{CD95E5C8-1B17-422E-AD54-2ACB63110950}"/>
          </ac:spMkLst>
        </pc:spChg>
        <pc:spChg chg="mod">
          <ac:chgData name="Nguyễn Xuân Quang" userId="1fa805d0-75c0-4a43-8719-6b7ba17d25fe" providerId="ADAL" clId="{4618BF49-97B2-40A6-AF43-D91AA3B01445}" dt="2025-04-15T04:25:16.602" v="652" actId="6549"/>
          <ac:spMkLst>
            <pc:docMk/>
            <pc:sldMk cId="19013698" sldId="343"/>
            <ac:spMk id="9" creationId="{78470612-F641-40BB-998A-02133EA79169}"/>
          </ac:spMkLst>
        </pc:spChg>
      </pc:sldChg>
      <pc:sldChg chg="addSp delSp modSp mod">
        <pc:chgData name="Nguyễn Xuân Quang" userId="1fa805d0-75c0-4a43-8719-6b7ba17d25fe" providerId="ADAL" clId="{4618BF49-97B2-40A6-AF43-D91AA3B01445}" dt="2025-04-15T04:26:54.676" v="752" actId="20577"/>
        <pc:sldMkLst>
          <pc:docMk/>
          <pc:sldMk cId="1990943872" sldId="344"/>
        </pc:sldMkLst>
        <pc:spChg chg="mod">
          <ac:chgData name="Nguyễn Xuân Quang" userId="1fa805d0-75c0-4a43-8719-6b7ba17d25fe" providerId="ADAL" clId="{4618BF49-97B2-40A6-AF43-D91AA3B01445}" dt="2025-04-15T04:26:25.471" v="748" actId="20577"/>
          <ac:spMkLst>
            <pc:docMk/>
            <pc:sldMk cId="1990943872" sldId="344"/>
            <ac:spMk id="2" creationId="{37E1AED1-9FA6-44ED-A177-7A70767ED080}"/>
          </ac:spMkLst>
        </pc:spChg>
        <pc:spChg chg="add mod">
          <ac:chgData name="Nguyễn Xuân Quang" userId="1fa805d0-75c0-4a43-8719-6b7ba17d25fe" providerId="ADAL" clId="{4618BF49-97B2-40A6-AF43-D91AA3B01445}" dt="2025-04-15T04:26:54.676" v="752" actId="20577"/>
          <ac:spMkLst>
            <pc:docMk/>
            <pc:sldMk cId="1990943872" sldId="344"/>
            <ac:spMk id="5" creationId="{CC0E1079-0785-BDAC-9C6A-EF09DC357D5B}"/>
          </ac:spMkLst>
        </pc:spChg>
        <pc:spChg chg="del mod">
          <ac:chgData name="Nguyễn Xuân Quang" userId="1fa805d0-75c0-4a43-8719-6b7ba17d25fe" providerId="ADAL" clId="{4618BF49-97B2-40A6-AF43-D91AA3B01445}" dt="2025-04-15T04:26:30.174" v="750" actId="478"/>
          <ac:spMkLst>
            <pc:docMk/>
            <pc:sldMk cId="1990943872" sldId="344"/>
            <ac:spMk id="9" creationId="{7AF2031A-6F03-4C42-AFC3-9E0174B0A1D1}"/>
          </ac:spMkLst>
        </pc:spChg>
        <pc:spChg chg="del">
          <ac:chgData name="Nguyễn Xuân Quang" userId="1fa805d0-75c0-4a43-8719-6b7ba17d25fe" providerId="ADAL" clId="{4618BF49-97B2-40A6-AF43-D91AA3B01445}" dt="2025-04-15T04:25:43.992" v="684" actId="478"/>
          <ac:spMkLst>
            <pc:docMk/>
            <pc:sldMk cId="1990943872" sldId="344"/>
            <ac:spMk id="11" creationId="{EA5AD37A-4A1E-4D4F-A104-E878281172A6}"/>
          </ac:spMkLst>
        </pc:spChg>
        <pc:graphicFrameChg chg="del modGraphic">
          <ac:chgData name="Nguyễn Xuân Quang" userId="1fa805d0-75c0-4a43-8719-6b7ba17d25fe" providerId="ADAL" clId="{4618BF49-97B2-40A6-AF43-D91AA3B01445}" dt="2025-04-15T04:25:37.985" v="682" actId="478"/>
          <ac:graphicFrameMkLst>
            <pc:docMk/>
            <pc:sldMk cId="1990943872" sldId="344"/>
            <ac:graphicFrameMk id="7" creationId="{13B15459-BA9C-496E-A910-C9ED58ED04A6}"/>
          </ac:graphicFrameMkLst>
        </pc:graphicFrameChg>
        <pc:graphicFrameChg chg="del">
          <ac:chgData name="Nguyễn Xuân Quang" userId="1fa805d0-75c0-4a43-8719-6b7ba17d25fe" providerId="ADAL" clId="{4618BF49-97B2-40A6-AF43-D91AA3B01445}" dt="2025-04-15T04:25:41.948" v="683" actId="478"/>
          <ac:graphicFrameMkLst>
            <pc:docMk/>
            <pc:sldMk cId="1990943872" sldId="344"/>
            <ac:graphicFrameMk id="12" creationId="{4757F75A-4F84-4D48-8898-3AEBB60CBD67}"/>
          </ac:graphicFrameMkLst>
        </pc:graphicFrameChg>
      </pc:sldChg>
      <pc:sldChg chg="addSp delSp modSp mod">
        <pc:chgData name="Nguyễn Xuân Quang" userId="1fa805d0-75c0-4a43-8719-6b7ba17d25fe" providerId="ADAL" clId="{4618BF49-97B2-40A6-AF43-D91AA3B01445}" dt="2025-04-15T04:27:58.189" v="805" actId="20577"/>
        <pc:sldMkLst>
          <pc:docMk/>
          <pc:sldMk cId="2248864971" sldId="345"/>
        </pc:sldMkLst>
        <pc:spChg chg="mod">
          <ac:chgData name="Nguyễn Xuân Quang" userId="1fa805d0-75c0-4a43-8719-6b7ba17d25fe" providerId="ADAL" clId="{4618BF49-97B2-40A6-AF43-D91AA3B01445}" dt="2025-04-15T04:27:58.189" v="805" actId="20577"/>
          <ac:spMkLst>
            <pc:docMk/>
            <pc:sldMk cId="2248864971" sldId="345"/>
            <ac:spMk id="2" creationId="{1FA01451-FE2D-4013-8901-3BA2CFD242C7}"/>
          </ac:spMkLst>
        </pc:spChg>
        <pc:spChg chg="add mod">
          <ac:chgData name="Nguyễn Xuân Quang" userId="1fa805d0-75c0-4a43-8719-6b7ba17d25fe" providerId="ADAL" clId="{4618BF49-97B2-40A6-AF43-D91AA3B01445}" dt="2025-04-15T04:27:43.325" v="759" actId="14100"/>
          <ac:spMkLst>
            <pc:docMk/>
            <pc:sldMk cId="2248864971" sldId="345"/>
            <ac:spMk id="5" creationId="{49889D28-29ED-BE31-07D5-7FE16837B7DD}"/>
          </ac:spMkLst>
        </pc:spChg>
        <pc:spChg chg="del">
          <ac:chgData name="Nguyễn Xuân Quang" userId="1fa805d0-75c0-4a43-8719-6b7ba17d25fe" providerId="ADAL" clId="{4618BF49-97B2-40A6-AF43-D91AA3B01445}" dt="2025-04-15T04:27:31.005" v="755" actId="478"/>
          <ac:spMkLst>
            <pc:docMk/>
            <pc:sldMk cId="2248864971" sldId="345"/>
            <ac:spMk id="9" creationId="{25349E30-D38B-451F-8DBC-CA09FCE871F2}"/>
          </ac:spMkLst>
        </pc:spChg>
        <pc:spChg chg="del">
          <ac:chgData name="Nguyễn Xuân Quang" userId="1fa805d0-75c0-4a43-8719-6b7ba17d25fe" providerId="ADAL" clId="{4618BF49-97B2-40A6-AF43-D91AA3B01445}" dt="2025-04-15T04:27:33.240" v="756" actId="478"/>
          <ac:spMkLst>
            <pc:docMk/>
            <pc:sldMk cId="2248864971" sldId="345"/>
            <ac:spMk id="10" creationId="{821473BC-2317-47C4-9A43-FF46BCAF4D29}"/>
          </ac:spMkLst>
        </pc:spChg>
        <pc:graphicFrameChg chg="del">
          <ac:chgData name="Nguyễn Xuân Quang" userId="1fa805d0-75c0-4a43-8719-6b7ba17d25fe" providerId="ADAL" clId="{4618BF49-97B2-40A6-AF43-D91AA3B01445}" dt="2025-04-15T04:27:24.653" v="753" actId="478"/>
          <ac:graphicFrameMkLst>
            <pc:docMk/>
            <pc:sldMk cId="2248864971" sldId="345"/>
            <ac:graphicFrameMk id="7" creationId="{E1CFFB3C-CA6D-4487-B037-87D6809C21C1}"/>
          </ac:graphicFrameMkLst>
        </pc:graphicFrameChg>
        <pc:graphicFrameChg chg="del">
          <ac:chgData name="Nguyễn Xuân Quang" userId="1fa805d0-75c0-4a43-8719-6b7ba17d25fe" providerId="ADAL" clId="{4618BF49-97B2-40A6-AF43-D91AA3B01445}" dt="2025-04-15T04:27:28.509" v="754" actId="478"/>
          <ac:graphicFrameMkLst>
            <pc:docMk/>
            <pc:sldMk cId="2248864971" sldId="345"/>
            <ac:graphicFrameMk id="12" creationId="{17BDA317-21B9-488F-A1C7-3EB2F24857B1}"/>
          </ac:graphicFrameMkLst>
        </pc:graphicFrameChg>
      </pc:sldChg>
      <pc:sldChg chg="addSp delSp modSp mod">
        <pc:chgData name="Nguyễn Xuân Quang" userId="1fa805d0-75c0-4a43-8719-6b7ba17d25fe" providerId="ADAL" clId="{4618BF49-97B2-40A6-AF43-D91AA3B01445}" dt="2025-04-15T04:30:51.241" v="868" actId="1076"/>
        <pc:sldMkLst>
          <pc:docMk/>
          <pc:sldMk cId="1151384965" sldId="346"/>
        </pc:sldMkLst>
        <pc:spChg chg="mod">
          <ac:chgData name="Nguyễn Xuân Quang" userId="1fa805d0-75c0-4a43-8719-6b7ba17d25fe" providerId="ADAL" clId="{4618BF49-97B2-40A6-AF43-D91AA3B01445}" dt="2025-04-15T04:30:23.006" v="861" actId="1076"/>
          <ac:spMkLst>
            <pc:docMk/>
            <pc:sldMk cId="1151384965" sldId="346"/>
            <ac:spMk id="2" creationId="{A7889A30-3E67-4131-831A-6988A68DCB1D}"/>
          </ac:spMkLst>
        </pc:spChg>
        <pc:spChg chg="add mod">
          <ac:chgData name="Nguyễn Xuân Quang" userId="1fa805d0-75c0-4a43-8719-6b7ba17d25fe" providerId="ADAL" clId="{4618BF49-97B2-40A6-AF43-D91AA3B01445}" dt="2025-04-15T04:30:28.703" v="863" actId="1076"/>
          <ac:spMkLst>
            <pc:docMk/>
            <pc:sldMk cId="1151384965" sldId="346"/>
            <ac:spMk id="6" creationId="{693E546E-2DB0-C577-4B20-658AB41D2050}"/>
          </ac:spMkLst>
        </pc:spChg>
        <pc:spChg chg="del">
          <ac:chgData name="Nguyễn Xuân Quang" userId="1fa805d0-75c0-4a43-8719-6b7ba17d25fe" providerId="ADAL" clId="{4618BF49-97B2-40A6-AF43-D91AA3B01445}" dt="2025-04-15T04:29:45.671" v="815" actId="478"/>
          <ac:spMkLst>
            <pc:docMk/>
            <pc:sldMk cId="1151384965" sldId="346"/>
            <ac:spMk id="9" creationId="{0CABDB9B-098E-4DA0-BFCD-17D20933C3DF}"/>
          </ac:spMkLst>
        </pc:spChg>
        <pc:spChg chg="add mod">
          <ac:chgData name="Nguyễn Xuân Quang" userId="1fa805d0-75c0-4a43-8719-6b7ba17d25fe" providerId="ADAL" clId="{4618BF49-97B2-40A6-AF43-D91AA3B01445}" dt="2025-04-15T04:30:51.241" v="868" actId="1076"/>
          <ac:spMkLst>
            <pc:docMk/>
            <pc:sldMk cId="1151384965" sldId="346"/>
            <ac:spMk id="13" creationId="{57AE9C92-8378-39AE-E919-83442B7FDF1C}"/>
          </ac:spMkLst>
        </pc:spChg>
        <pc:graphicFrameChg chg="del">
          <ac:chgData name="Nguyễn Xuân Quang" userId="1fa805d0-75c0-4a43-8719-6b7ba17d25fe" providerId="ADAL" clId="{4618BF49-97B2-40A6-AF43-D91AA3B01445}" dt="2025-04-15T04:28:31.309" v="806" actId="478"/>
          <ac:graphicFrameMkLst>
            <pc:docMk/>
            <pc:sldMk cId="1151384965" sldId="346"/>
            <ac:graphicFrameMk id="7" creationId="{AF14C6A8-763B-40B3-85C7-46A18F9A6BEC}"/>
          </ac:graphicFrameMkLst>
        </pc:graphicFrameChg>
        <pc:graphicFrameChg chg="del">
          <ac:chgData name="Nguyễn Xuân Quang" userId="1fa805d0-75c0-4a43-8719-6b7ba17d25fe" providerId="ADAL" clId="{4618BF49-97B2-40A6-AF43-D91AA3B01445}" dt="2025-04-15T04:28:33.392" v="807" actId="478"/>
          <ac:graphicFrameMkLst>
            <pc:docMk/>
            <pc:sldMk cId="1151384965" sldId="346"/>
            <ac:graphicFrameMk id="8" creationId="{EBAF5C4A-E009-4811-823F-A04E8515D54F}"/>
          </ac:graphicFrameMkLst>
        </pc:graphicFrameChg>
        <pc:picChg chg="add mod">
          <ac:chgData name="Nguyễn Xuân Quang" userId="1fa805d0-75c0-4a43-8719-6b7ba17d25fe" providerId="ADAL" clId="{4618BF49-97B2-40A6-AF43-D91AA3B01445}" dt="2025-04-15T04:30:24.957" v="862" actId="1076"/>
          <ac:picMkLst>
            <pc:docMk/>
            <pc:sldMk cId="1151384965" sldId="346"/>
            <ac:picMk id="3" creationId="{E6D1AC0A-0E7B-A601-DB91-B08512CFF4A9}"/>
          </ac:picMkLst>
        </pc:picChg>
        <pc:picChg chg="add mod">
          <ac:chgData name="Nguyễn Xuân Quang" userId="1fa805d0-75c0-4a43-8719-6b7ba17d25fe" providerId="ADAL" clId="{4618BF49-97B2-40A6-AF43-D91AA3B01445}" dt="2025-04-15T04:30:31.136" v="864" actId="1076"/>
          <ac:picMkLst>
            <pc:docMk/>
            <pc:sldMk cId="1151384965" sldId="346"/>
            <ac:picMk id="10" creationId="{4D0BCB68-59A3-1DFB-C435-F35D90F3ACA3}"/>
          </ac:picMkLst>
        </pc:picChg>
        <pc:picChg chg="add mod">
          <ac:chgData name="Nguyễn Xuân Quang" userId="1fa805d0-75c0-4a43-8719-6b7ba17d25fe" providerId="ADAL" clId="{4618BF49-97B2-40A6-AF43-D91AA3B01445}" dt="2025-04-15T04:30:36.248" v="866" actId="1076"/>
          <ac:picMkLst>
            <pc:docMk/>
            <pc:sldMk cId="1151384965" sldId="346"/>
            <ac:picMk id="11" creationId="{87F04B27-3687-79C0-9615-000F834C71D8}"/>
          </ac:picMkLst>
        </pc:picChg>
      </pc:sldChg>
      <pc:sldChg chg="modSp mod">
        <pc:chgData name="Nguyễn Xuân Quang" userId="1fa805d0-75c0-4a43-8719-6b7ba17d25fe" providerId="ADAL" clId="{4618BF49-97B2-40A6-AF43-D91AA3B01445}" dt="2025-04-15T05:07:18.471" v="2550" actId="20577"/>
        <pc:sldMkLst>
          <pc:docMk/>
          <pc:sldMk cId="2450520211" sldId="347"/>
        </pc:sldMkLst>
        <pc:spChg chg="mod">
          <ac:chgData name="Nguyễn Xuân Quang" userId="1fa805d0-75c0-4a43-8719-6b7ba17d25fe" providerId="ADAL" clId="{4618BF49-97B2-40A6-AF43-D91AA3B01445}" dt="2025-04-15T05:07:18.471" v="2550" actId="20577"/>
          <ac:spMkLst>
            <pc:docMk/>
            <pc:sldMk cId="2450520211" sldId="347"/>
            <ac:spMk id="3" creationId="{40C73DEA-8BF0-4054-ABE7-44FAA55804F9}"/>
          </ac:spMkLst>
        </pc:spChg>
      </pc:sldChg>
      <pc:sldChg chg="addSp delSp modSp new mod">
        <pc:chgData name="Nguyễn Xuân Quang" userId="1fa805d0-75c0-4a43-8719-6b7ba17d25fe" providerId="ADAL" clId="{4618BF49-97B2-40A6-AF43-D91AA3B01445}" dt="2025-04-15T04:19:27.372" v="588" actId="20577"/>
        <pc:sldMkLst>
          <pc:docMk/>
          <pc:sldMk cId="4221285621" sldId="755"/>
        </pc:sldMkLst>
        <pc:spChg chg="mod">
          <ac:chgData name="Nguyễn Xuân Quang" userId="1fa805d0-75c0-4a43-8719-6b7ba17d25fe" providerId="ADAL" clId="{4618BF49-97B2-40A6-AF43-D91AA3B01445}" dt="2025-04-15T04:19:27.372" v="588" actId="20577"/>
          <ac:spMkLst>
            <pc:docMk/>
            <pc:sldMk cId="4221285621" sldId="755"/>
            <ac:spMk id="2" creationId="{B8E9E9B1-DB6A-FEFB-E0A4-10389FC1A702}"/>
          </ac:spMkLst>
        </pc:spChg>
        <pc:spChg chg="del">
          <ac:chgData name="Nguyễn Xuân Quang" userId="1fa805d0-75c0-4a43-8719-6b7ba17d25fe" providerId="ADAL" clId="{4618BF49-97B2-40A6-AF43-D91AA3B01445}" dt="2025-04-15T04:19:07.970" v="547" actId="478"/>
          <ac:spMkLst>
            <pc:docMk/>
            <pc:sldMk cId="4221285621" sldId="755"/>
            <ac:spMk id="3" creationId="{92E5818C-1591-E9ED-8366-6AFA8B5CC8A6}"/>
          </ac:spMkLst>
        </pc:spChg>
        <pc:picChg chg="add mod">
          <ac:chgData name="Nguyễn Xuân Quang" userId="1fa805d0-75c0-4a43-8719-6b7ba17d25fe" providerId="ADAL" clId="{4618BF49-97B2-40A6-AF43-D91AA3B01445}" dt="2025-04-15T04:19:14.821" v="551" actId="14100"/>
          <ac:picMkLst>
            <pc:docMk/>
            <pc:sldMk cId="4221285621" sldId="755"/>
            <ac:picMk id="4" creationId="{70E60349-5B1C-F1A3-3E47-34FEBCE5F48D}"/>
          </ac:picMkLst>
        </pc:picChg>
      </pc:sldChg>
      <pc:sldChg chg="addSp delSp modSp new mod">
        <pc:chgData name="Nguyễn Xuân Quang" userId="1fa805d0-75c0-4a43-8719-6b7ba17d25fe" providerId="ADAL" clId="{4618BF49-97B2-40A6-AF43-D91AA3B01445}" dt="2025-04-15T04:33:19.171" v="895"/>
        <pc:sldMkLst>
          <pc:docMk/>
          <pc:sldMk cId="1287340613" sldId="756"/>
        </pc:sldMkLst>
        <pc:spChg chg="del mod">
          <ac:chgData name="Nguyễn Xuân Quang" userId="1fa805d0-75c0-4a43-8719-6b7ba17d25fe" providerId="ADAL" clId="{4618BF49-97B2-40A6-AF43-D91AA3B01445}" dt="2025-04-15T04:33:18.559" v="894" actId="478"/>
          <ac:spMkLst>
            <pc:docMk/>
            <pc:sldMk cId="1287340613" sldId="756"/>
            <ac:spMk id="2" creationId="{F7F14739-51D7-0624-0DAB-B2595ADD8D35}"/>
          </ac:spMkLst>
        </pc:spChg>
        <pc:spChg chg="del">
          <ac:chgData name="Nguyễn Xuân Quang" userId="1fa805d0-75c0-4a43-8719-6b7ba17d25fe" providerId="ADAL" clId="{4618BF49-97B2-40A6-AF43-D91AA3B01445}" dt="2025-04-15T04:31:21.024" v="870" actId="478"/>
          <ac:spMkLst>
            <pc:docMk/>
            <pc:sldMk cId="1287340613" sldId="756"/>
            <ac:spMk id="3" creationId="{03438350-57C2-6E5C-C365-03EEC88D1F96}"/>
          </ac:spMkLst>
        </pc:spChg>
        <pc:spChg chg="add mod">
          <ac:chgData name="Nguyễn Xuân Quang" userId="1fa805d0-75c0-4a43-8719-6b7ba17d25fe" providerId="ADAL" clId="{4618BF49-97B2-40A6-AF43-D91AA3B01445}" dt="2025-04-15T04:31:53.880" v="880" actId="1076"/>
          <ac:spMkLst>
            <pc:docMk/>
            <pc:sldMk cId="1287340613" sldId="756"/>
            <ac:spMk id="7" creationId="{0FDE8B54-0089-391F-F8E8-7A1C2630D7D5}"/>
          </ac:spMkLst>
        </pc:spChg>
        <pc:spChg chg="add mod">
          <ac:chgData name="Nguyễn Xuân Quang" userId="1fa805d0-75c0-4a43-8719-6b7ba17d25fe" providerId="ADAL" clId="{4618BF49-97B2-40A6-AF43-D91AA3B01445}" dt="2025-04-15T04:32:08.439" v="882" actId="1076"/>
          <ac:spMkLst>
            <pc:docMk/>
            <pc:sldMk cId="1287340613" sldId="756"/>
            <ac:spMk id="9" creationId="{9D35F2A2-252A-D3E3-8B5F-DB38250AE1BA}"/>
          </ac:spMkLst>
        </pc:spChg>
        <pc:spChg chg="add mod">
          <ac:chgData name="Nguyễn Xuân Quang" userId="1fa805d0-75c0-4a43-8719-6b7ba17d25fe" providerId="ADAL" clId="{4618BF49-97B2-40A6-AF43-D91AA3B01445}" dt="2025-04-15T04:33:19.171" v="895"/>
          <ac:spMkLst>
            <pc:docMk/>
            <pc:sldMk cId="1287340613" sldId="756"/>
            <ac:spMk id="10" creationId="{89C5BBC6-07E4-A640-CF1F-A83932BD535B}"/>
          </ac:spMkLst>
        </pc:spChg>
        <pc:picChg chg="add mod">
          <ac:chgData name="Nguyễn Xuân Quang" userId="1fa805d0-75c0-4a43-8719-6b7ba17d25fe" providerId="ADAL" clId="{4618BF49-97B2-40A6-AF43-D91AA3B01445}" dt="2025-04-15T04:31:26.919" v="874" actId="14100"/>
          <ac:picMkLst>
            <pc:docMk/>
            <pc:sldMk cId="1287340613" sldId="756"/>
            <ac:picMk id="4" creationId="{261A0DB4-9E9E-3996-EB43-3A307EC4FBAC}"/>
          </ac:picMkLst>
        </pc:picChg>
        <pc:picChg chg="add mod">
          <ac:chgData name="Nguyễn Xuân Quang" userId="1fa805d0-75c0-4a43-8719-6b7ba17d25fe" providerId="ADAL" clId="{4618BF49-97B2-40A6-AF43-D91AA3B01445}" dt="2025-04-15T04:31:41.846" v="878" actId="1076"/>
          <ac:picMkLst>
            <pc:docMk/>
            <pc:sldMk cId="1287340613" sldId="756"/>
            <ac:picMk id="5" creationId="{467285BC-072B-78B6-6588-F1701B781001}"/>
          </ac:picMkLst>
        </pc:picChg>
      </pc:sldChg>
      <pc:sldChg chg="addSp delSp modSp new mod">
        <pc:chgData name="Nguyễn Xuân Quang" userId="1fa805d0-75c0-4a43-8719-6b7ba17d25fe" providerId="ADAL" clId="{4618BF49-97B2-40A6-AF43-D91AA3B01445}" dt="2025-04-15T04:33:23.843" v="897"/>
        <pc:sldMkLst>
          <pc:docMk/>
          <pc:sldMk cId="3855971208" sldId="757"/>
        </pc:sldMkLst>
        <pc:spChg chg="del mod">
          <ac:chgData name="Nguyễn Xuân Quang" userId="1fa805d0-75c0-4a43-8719-6b7ba17d25fe" providerId="ADAL" clId="{4618BF49-97B2-40A6-AF43-D91AA3B01445}" dt="2025-04-15T04:33:23.169" v="896" actId="478"/>
          <ac:spMkLst>
            <pc:docMk/>
            <pc:sldMk cId="3855971208" sldId="757"/>
            <ac:spMk id="2" creationId="{F6565547-E641-904E-C1B8-CF02FBA4184A}"/>
          </ac:spMkLst>
        </pc:spChg>
        <pc:spChg chg="del">
          <ac:chgData name="Nguyễn Xuân Quang" userId="1fa805d0-75c0-4a43-8719-6b7ba17d25fe" providerId="ADAL" clId="{4618BF49-97B2-40A6-AF43-D91AA3B01445}" dt="2025-04-15T04:32:31.545" v="884" actId="478"/>
          <ac:spMkLst>
            <pc:docMk/>
            <pc:sldMk cId="3855971208" sldId="757"/>
            <ac:spMk id="3" creationId="{082FB0AA-4263-317D-D92B-B5007E202799}"/>
          </ac:spMkLst>
        </pc:spChg>
        <pc:spChg chg="add mod">
          <ac:chgData name="Nguyễn Xuân Quang" userId="1fa805d0-75c0-4a43-8719-6b7ba17d25fe" providerId="ADAL" clId="{4618BF49-97B2-40A6-AF43-D91AA3B01445}" dt="2025-04-15T04:33:03.473" v="893" actId="1076"/>
          <ac:spMkLst>
            <pc:docMk/>
            <pc:sldMk cId="3855971208" sldId="757"/>
            <ac:spMk id="7" creationId="{920991A0-5C09-EFDD-48D9-7D79AA78DFE5}"/>
          </ac:spMkLst>
        </pc:spChg>
        <pc:spChg chg="add mod">
          <ac:chgData name="Nguyễn Xuân Quang" userId="1fa805d0-75c0-4a43-8719-6b7ba17d25fe" providerId="ADAL" clId="{4618BF49-97B2-40A6-AF43-D91AA3B01445}" dt="2025-04-15T04:33:23.843" v="897"/>
          <ac:spMkLst>
            <pc:docMk/>
            <pc:sldMk cId="3855971208" sldId="757"/>
            <ac:spMk id="8" creationId="{2FE1E492-C007-CC67-4081-5022149FE8BC}"/>
          </ac:spMkLst>
        </pc:spChg>
        <pc:picChg chg="add mod">
          <ac:chgData name="Nguyễn Xuân Quang" userId="1fa805d0-75c0-4a43-8719-6b7ba17d25fe" providerId="ADAL" clId="{4618BF49-97B2-40A6-AF43-D91AA3B01445}" dt="2025-04-15T04:32:48.520" v="890" actId="1076"/>
          <ac:picMkLst>
            <pc:docMk/>
            <pc:sldMk cId="3855971208" sldId="757"/>
            <ac:picMk id="4" creationId="{B29F63E8-D78D-3B1E-2821-37C5A0FE5D44}"/>
          </ac:picMkLst>
        </pc:picChg>
        <pc:picChg chg="add mod">
          <ac:chgData name="Nguyễn Xuân Quang" userId="1fa805d0-75c0-4a43-8719-6b7ba17d25fe" providerId="ADAL" clId="{4618BF49-97B2-40A6-AF43-D91AA3B01445}" dt="2025-04-15T04:32:50.293" v="891" actId="1076"/>
          <ac:picMkLst>
            <pc:docMk/>
            <pc:sldMk cId="3855971208" sldId="757"/>
            <ac:picMk id="5" creationId="{4DB7D354-107D-8393-4440-E405BB0B9A4F}"/>
          </ac:picMkLst>
        </pc:picChg>
      </pc:sldChg>
      <pc:sldChg chg="addSp delSp modSp new mod">
        <pc:chgData name="Nguyễn Xuân Quang" userId="1fa805d0-75c0-4a43-8719-6b7ba17d25fe" providerId="ADAL" clId="{4618BF49-97B2-40A6-AF43-D91AA3B01445}" dt="2025-04-15T04:46:03.093" v="1017" actId="113"/>
        <pc:sldMkLst>
          <pc:docMk/>
          <pc:sldMk cId="1074622561" sldId="758"/>
        </pc:sldMkLst>
        <pc:spChg chg="mod">
          <ac:chgData name="Nguyễn Xuân Quang" userId="1fa805d0-75c0-4a43-8719-6b7ba17d25fe" providerId="ADAL" clId="{4618BF49-97B2-40A6-AF43-D91AA3B01445}" dt="2025-04-15T04:35:24.505" v="985" actId="20577"/>
          <ac:spMkLst>
            <pc:docMk/>
            <pc:sldMk cId="1074622561" sldId="758"/>
            <ac:spMk id="2" creationId="{550F8B32-2BCD-8C53-2E46-EC33AF18766E}"/>
          </ac:spMkLst>
        </pc:spChg>
        <pc:spChg chg="del">
          <ac:chgData name="Nguyễn Xuân Quang" userId="1fa805d0-75c0-4a43-8719-6b7ba17d25fe" providerId="ADAL" clId="{4618BF49-97B2-40A6-AF43-D91AA3B01445}" dt="2025-04-15T04:35:25.636" v="986" actId="478"/>
          <ac:spMkLst>
            <pc:docMk/>
            <pc:sldMk cId="1074622561" sldId="758"/>
            <ac:spMk id="3" creationId="{E243FB0B-1ECB-B5ED-5A3B-5C8F03001D5E}"/>
          </ac:spMkLst>
        </pc:spChg>
        <pc:graphicFrameChg chg="add mod modGraphic">
          <ac:chgData name="Nguyễn Xuân Quang" userId="1fa805d0-75c0-4a43-8719-6b7ba17d25fe" providerId="ADAL" clId="{4618BF49-97B2-40A6-AF43-D91AA3B01445}" dt="2025-04-15T04:46:03.093" v="1017" actId="113"/>
          <ac:graphicFrameMkLst>
            <pc:docMk/>
            <pc:sldMk cId="1074622561" sldId="758"/>
            <ac:graphicFrameMk id="4" creationId="{1B3AE922-6917-7345-4963-137708D023C4}"/>
          </ac:graphicFrameMkLst>
        </pc:graphicFrameChg>
      </pc:sldChg>
      <pc:sldChg chg="addSp delSp modSp new mod">
        <pc:chgData name="Nguyễn Xuân Quang" userId="1fa805d0-75c0-4a43-8719-6b7ba17d25fe" providerId="ADAL" clId="{4618BF49-97B2-40A6-AF43-D91AA3B01445}" dt="2025-04-15T04:48:07.694" v="1030" actId="14734"/>
        <pc:sldMkLst>
          <pc:docMk/>
          <pc:sldMk cId="3979765135" sldId="759"/>
        </pc:sldMkLst>
        <pc:spChg chg="del mod">
          <ac:chgData name="Nguyễn Xuân Quang" userId="1fa805d0-75c0-4a43-8719-6b7ba17d25fe" providerId="ADAL" clId="{4618BF49-97B2-40A6-AF43-D91AA3B01445}" dt="2025-04-15T04:46:18.547" v="1019" actId="478"/>
          <ac:spMkLst>
            <pc:docMk/>
            <pc:sldMk cId="3979765135" sldId="759"/>
            <ac:spMk id="2" creationId="{AC59CDD3-2A91-31E1-8320-222CC6D8F139}"/>
          </ac:spMkLst>
        </pc:spChg>
        <pc:spChg chg="del">
          <ac:chgData name="Nguyễn Xuân Quang" userId="1fa805d0-75c0-4a43-8719-6b7ba17d25fe" providerId="ADAL" clId="{4618BF49-97B2-40A6-AF43-D91AA3B01445}" dt="2025-04-15T04:38:54.272" v="997" actId="478"/>
          <ac:spMkLst>
            <pc:docMk/>
            <pc:sldMk cId="3979765135" sldId="759"/>
            <ac:spMk id="3" creationId="{2D2B44F1-7AE0-2EF3-C784-F1F29BE44026}"/>
          </ac:spMkLst>
        </pc:spChg>
        <pc:graphicFrameChg chg="add mod modGraphic">
          <ac:chgData name="Nguyễn Xuân Quang" userId="1fa805d0-75c0-4a43-8719-6b7ba17d25fe" providerId="ADAL" clId="{4618BF49-97B2-40A6-AF43-D91AA3B01445}" dt="2025-04-15T04:48:07.694" v="1030" actId="14734"/>
          <ac:graphicFrameMkLst>
            <pc:docMk/>
            <pc:sldMk cId="3979765135" sldId="759"/>
            <ac:graphicFrameMk id="4" creationId="{AB4ACC6E-3D07-A4E9-9FB5-5A902671AF95}"/>
          </ac:graphicFrameMkLst>
        </pc:graphicFrameChg>
      </pc:sldChg>
      <pc:sldChg chg="addSp delSp modSp new mod">
        <pc:chgData name="Nguyễn Xuân Quang" userId="1fa805d0-75c0-4a43-8719-6b7ba17d25fe" providerId="ADAL" clId="{4618BF49-97B2-40A6-AF43-D91AA3B01445}" dt="2025-04-15T04:54:27.541" v="1046" actId="113"/>
        <pc:sldMkLst>
          <pc:docMk/>
          <pc:sldMk cId="1672997313" sldId="760"/>
        </pc:sldMkLst>
        <pc:spChg chg="del mod">
          <ac:chgData name="Nguyễn Xuân Quang" userId="1fa805d0-75c0-4a43-8719-6b7ba17d25fe" providerId="ADAL" clId="{4618BF49-97B2-40A6-AF43-D91AA3B01445}" dt="2025-04-15T04:48:19.731" v="1031" actId="478"/>
          <ac:spMkLst>
            <pc:docMk/>
            <pc:sldMk cId="1672997313" sldId="760"/>
            <ac:spMk id="2" creationId="{ADBAE4C1-D800-92D1-1946-F3BA6EF5AD5C}"/>
          </ac:spMkLst>
        </pc:spChg>
        <pc:spChg chg="del">
          <ac:chgData name="Nguyễn Xuân Quang" userId="1fa805d0-75c0-4a43-8719-6b7ba17d25fe" providerId="ADAL" clId="{4618BF49-97B2-40A6-AF43-D91AA3B01445}" dt="2025-04-15T04:48:28.332" v="1032" actId="478"/>
          <ac:spMkLst>
            <pc:docMk/>
            <pc:sldMk cId="1672997313" sldId="760"/>
            <ac:spMk id="3" creationId="{F4AA5DCD-F087-C3FA-AF69-48796E23F814}"/>
          </ac:spMkLst>
        </pc:spChg>
        <pc:graphicFrameChg chg="add mod modGraphic">
          <ac:chgData name="Nguyễn Xuân Quang" userId="1fa805d0-75c0-4a43-8719-6b7ba17d25fe" providerId="ADAL" clId="{4618BF49-97B2-40A6-AF43-D91AA3B01445}" dt="2025-04-15T04:54:27.541" v="1046" actId="113"/>
          <ac:graphicFrameMkLst>
            <pc:docMk/>
            <pc:sldMk cId="1672997313" sldId="760"/>
            <ac:graphicFrameMk id="4" creationId="{A91F804F-F978-8293-DAA6-F056C3B9991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D:\back%20up%20from%20Quang%20Computer\Tiet%20kiem%20nang%20luong\T&#432;%20v&#7845;n%20d&#7921;%20&#225;n%20LCTEES\Demo%20project\Lay%20tu%20download\20160822_Dong%20Tam_measuremen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solidFill>
                  <a:schemeClr val="tx1"/>
                </a:solidFill>
              </a:rPr>
              <a:t>Heat energy flow in the kiln (kW)</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Do khói thải</c:v>
                </c:pt>
                <c:pt idx="1">
                  <c:v>Không khí nóng đến hầm sấy</c:v>
                </c:pt>
                <c:pt idx="2">
                  <c:v>Không khí nóng đi đến hầm sấy phụ</c:v>
                </c:pt>
                <c:pt idx="3">
                  <c:v>Nhiệt để bốc hơi nước trong lò</c:v>
                </c:pt>
                <c:pt idx="4">
                  <c:v>Tổn thất do tỏa nhiệt ra môi trường</c:v>
                </c:pt>
                <c:pt idx="5">
                  <c:v>Tổn thất do tồn trữ trong gạch ra lò</c:v>
                </c:pt>
                <c:pt idx="6">
                  <c:v>Tổn thất do tồn trữ trong xe goòng</c:v>
                </c:pt>
                <c:pt idx="7">
                  <c:v>Tổn thất do sự hình thành CO</c:v>
                </c:pt>
              </c:strCache>
            </c:strRef>
          </c:cat>
          <c:val>
            <c:numRef>
              <c:f>Sheet1!$B$2:$B$9</c:f>
              <c:numCache>
                <c:formatCode>General</c:formatCode>
                <c:ptCount val="8"/>
                <c:pt idx="0">
                  <c:v>432</c:v>
                </c:pt>
                <c:pt idx="1">
                  <c:v>664</c:v>
                </c:pt>
                <c:pt idx="2">
                  <c:v>116</c:v>
                </c:pt>
                <c:pt idx="3">
                  <c:v>102</c:v>
                </c:pt>
                <c:pt idx="4">
                  <c:v>46</c:v>
                </c:pt>
                <c:pt idx="5">
                  <c:v>7</c:v>
                </c:pt>
                <c:pt idx="6">
                  <c:v>27</c:v>
                </c:pt>
                <c:pt idx="7">
                  <c:v>57</c:v>
                </c:pt>
              </c:numCache>
            </c:numRef>
          </c:val>
          <c:extLst>
            <c:ext xmlns:c16="http://schemas.microsoft.com/office/drawing/2014/chart" uri="{C3380CC4-5D6E-409C-BE32-E72D297353CC}">
              <c16:uniqueId val="{00000000-48F3-4BC6-BB0D-45EB13ABF845}"/>
            </c:ext>
          </c:extLst>
        </c:ser>
        <c:dLbls>
          <c:showLegendKey val="0"/>
          <c:showVal val="0"/>
          <c:showCatName val="0"/>
          <c:showSerName val="0"/>
          <c:showPercent val="0"/>
          <c:showBubbleSize val="0"/>
        </c:dLbls>
        <c:gapWidth val="219"/>
        <c:overlap val="-27"/>
        <c:axId val="-689086672"/>
        <c:axId val="-689083408"/>
      </c:barChart>
      <c:catAx>
        <c:axId val="-6890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3408"/>
        <c:crosses val="autoZero"/>
        <c:auto val="1"/>
        <c:lblAlgn val="ctr"/>
        <c:lblOffset val="100"/>
        <c:noMultiLvlLbl val="0"/>
      </c:catAx>
      <c:valAx>
        <c:axId val="-689083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6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806205190326483E-2"/>
          <c:y val="6.6767632769308111E-2"/>
          <c:w val="0.49657867884496126"/>
          <c:h val="0.81150814977488051"/>
        </c:manualLayout>
      </c:layout>
      <c:pieChart>
        <c:varyColors val="1"/>
        <c:ser>
          <c:idx val="0"/>
          <c:order val="0"/>
          <c:explosion val="1"/>
          <c:dLbls>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strRef>
              <c:f>'Tính kinh tế đầu tư'!$A$85:$A$91</c:f>
              <c:strCache>
                <c:ptCount val="7"/>
                <c:pt idx="0">
                  <c:v>Lượng Nhiệt từ khói thải đi sang hầm sấy</c:v>
                </c:pt>
                <c:pt idx="1">
                  <c:v>Lượng Nhiệt từ không khí nóng trích sang hầm sấy chính</c:v>
                </c:pt>
                <c:pt idx="2">
                  <c:v>Lượng Nhiệt từ không khí nóng trích sang hầm sấy phụ</c:v>
                </c:pt>
                <c:pt idx="3">
                  <c:v>Lượng Nhiệt cần để bốc hơi nước cho gạch trong lò nung</c:v>
                </c:pt>
                <c:pt idx="4">
                  <c:v>Tổn thất do tỏa nhiệt ra môi trường </c:v>
                </c:pt>
                <c:pt idx="5">
                  <c:v>Tổn thất nhiệt do tích lũy trong gạch và xe goòng</c:v>
                </c:pt>
                <c:pt idx="6">
                  <c:v>Tổn thất nhiệt do quá trình cháy hình thành CO</c:v>
                </c:pt>
              </c:strCache>
            </c:strRef>
          </c:cat>
          <c:val>
            <c:numRef>
              <c:f>'Tính kinh tế đầu tư'!$C$85:$C$91</c:f>
              <c:numCache>
                <c:formatCode>General</c:formatCode>
                <c:ptCount val="7"/>
                <c:pt idx="0">
                  <c:v>386</c:v>
                </c:pt>
                <c:pt idx="1">
                  <c:v>593</c:v>
                </c:pt>
                <c:pt idx="2">
                  <c:v>104</c:v>
                </c:pt>
                <c:pt idx="3">
                  <c:v>91</c:v>
                </c:pt>
                <c:pt idx="4">
                  <c:v>62</c:v>
                </c:pt>
                <c:pt idx="5">
                  <c:v>32</c:v>
                </c:pt>
                <c:pt idx="6">
                  <c:v>51</c:v>
                </c:pt>
              </c:numCache>
            </c:numRef>
          </c:val>
          <c:extLst>
            <c:ext xmlns:c16="http://schemas.microsoft.com/office/drawing/2014/chart" uri="{C3380CC4-5D6E-409C-BE32-E72D297353CC}">
              <c16:uniqueId val="{00000000-5F16-4048-BF63-70BBEF474CCB}"/>
            </c:ext>
          </c:extLst>
        </c:ser>
        <c:dLbls>
          <c:showLegendKey val="0"/>
          <c:showVal val="0"/>
          <c:showCatName val="0"/>
          <c:showSerName val="0"/>
          <c:showPercent val="0"/>
          <c:showBubbleSize val="0"/>
          <c:showLeaderLines val="0"/>
        </c:dLbls>
        <c:firstSliceAng val="0"/>
      </c:pieChart>
    </c:plotArea>
    <c:legend>
      <c:legendPos val="r"/>
      <c:layout>
        <c:manualLayout>
          <c:xMode val="edge"/>
          <c:yMode val="edge"/>
          <c:x val="0.58707987351437985"/>
          <c:y val="0.11368978141001272"/>
          <c:w val="0.33646452626814344"/>
          <c:h val="0.59903769475624002"/>
        </c:manualLayout>
      </c:layout>
      <c:overlay val="0"/>
      <c:txPr>
        <a:bodyPr/>
        <a:lstStyle/>
        <a:p>
          <a:pPr>
            <a:defRPr sz="10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'Tính kinh tế đầu tư'!$A$127:$A$131</c:f>
              <c:strCache>
                <c:ptCount val="5"/>
                <c:pt idx="0">
                  <c:v>Nhiệt lượng để nâng nhiệt độ gạch mộc </c:v>
                </c:pt>
                <c:pt idx="1">
                  <c:v>Nhiệt lượng để nâng nhiệt độ xe goòng</c:v>
                </c:pt>
                <c:pt idx="2">
                  <c:v>Nhiệt lượng khói thải mang ra ngoài</c:v>
                </c:pt>
                <c:pt idx="3">
                  <c:v>Tổn thất nhiệt do tỏa nhiệt ra môi trường</c:v>
                </c:pt>
                <c:pt idx="4">
                  <c:v>Lượng nhiệt sử dụng cho bốc hơi nước </c:v>
                </c:pt>
              </c:strCache>
            </c:strRef>
          </c:cat>
          <c:val>
            <c:numRef>
              <c:f>'Tính kinh tế đầu tư'!$B$127:$B$131</c:f>
              <c:numCache>
                <c:formatCode>0.00</c:formatCode>
                <c:ptCount val="5"/>
                <c:pt idx="0" formatCode="0.0">
                  <c:v>67.808928571428538</c:v>
                </c:pt>
                <c:pt idx="1">
                  <c:v>76.537499999999994</c:v>
                </c:pt>
                <c:pt idx="2" formatCode="General">
                  <c:v>410.83</c:v>
                </c:pt>
                <c:pt idx="3" formatCode="General">
                  <c:v>20</c:v>
                </c:pt>
                <c:pt idx="4" formatCode="0.0000">
                  <c:v>403.82357142857126</c:v>
                </c:pt>
              </c:numCache>
            </c:numRef>
          </c:val>
          <c:extLst>
            <c:ext xmlns:c16="http://schemas.microsoft.com/office/drawing/2014/chart" uri="{C3380CC4-5D6E-409C-BE32-E72D297353CC}">
              <c16:uniqueId val="{00000000-74F8-4C60-98AC-7667DDBF9435}"/>
            </c:ext>
          </c:extLst>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8955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88347-55A0-10E3-429C-16F351DFB1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CFE04B-A7D6-F198-1F69-FE8E5DFFB27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2721FFD-C656-53C6-2AE1-9ABAC35B991F}"/>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3E0DD4C8-640A-5112-73FB-49DC490100FF}"/>
              </a:ext>
            </a:extLst>
          </p:cNvPr>
          <p:cNvSpPr>
            <a:spLocks noGrp="1"/>
          </p:cNvSpPr>
          <p:nvPr>
            <p:ph type="sldNum" sz="quarter" idx="5"/>
          </p:nvPr>
        </p:nvSpPr>
        <p:spPr/>
        <p:txBody>
          <a:bodyPr/>
          <a:lstStyle/>
          <a:p>
            <a:fld id="{4BD050B1-5FA7-422D-9DCC-DDD1B5AC866B}" type="slidenum">
              <a:rPr lang="vi" smtClean="0"/>
              <a:t>27</a:t>
            </a:fld>
            <a:endParaRPr lang="vi"/>
          </a:p>
        </p:txBody>
      </p:sp>
    </p:spTree>
    <p:extLst>
      <p:ext uri="{BB962C8B-B14F-4D97-AF65-F5344CB8AC3E}">
        <p14:creationId xmlns:p14="http://schemas.microsoft.com/office/powerpoint/2010/main" val="1110462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F65CF-0883-0628-5F66-081F35718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C52CFD-AAFA-AB2B-577F-8D504B0CD73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D29895D-71F7-0639-CE8D-23AD6A158457}"/>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5B4DD533-30EF-F97A-9E83-027416E13468}"/>
              </a:ext>
            </a:extLst>
          </p:cNvPr>
          <p:cNvSpPr>
            <a:spLocks noGrp="1"/>
          </p:cNvSpPr>
          <p:nvPr>
            <p:ph type="sldNum" sz="quarter" idx="5"/>
          </p:nvPr>
        </p:nvSpPr>
        <p:spPr/>
        <p:txBody>
          <a:bodyPr/>
          <a:lstStyle/>
          <a:p>
            <a:fld id="{4BD050B1-5FA7-422D-9DCC-DDD1B5AC866B}" type="slidenum">
              <a:rPr lang="vi" smtClean="0"/>
              <a:t>28</a:t>
            </a:fld>
            <a:endParaRPr lang="vi"/>
          </a:p>
        </p:txBody>
      </p:sp>
    </p:spTree>
    <p:extLst>
      <p:ext uri="{BB962C8B-B14F-4D97-AF65-F5344CB8AC3E}">
        <p14:creationId xmlns:p14="http://schemas.microsoft.com/office/powerpoint/2010/main" val="193846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928ea48a9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928ea48a9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928ea48a9b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2928ea48a9b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920421f965_2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2920421f965_2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920421f965_2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920421f965_2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602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86536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8CE19-A144-5255-52FE-9376E448C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8EEC-78A2-A2E9-D133-8414B24BE23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03A3A7A-9556-47A5-078D-F95FA95D05B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065D8645-7A0B-6ABD-1C4A-A4A555158867}"/>
              </a:ext>
            </a:extLst>
          </p:cNvPr>
          <p:cNvSpPr>
            <a:spLocks noGrp="1"/>
          </p:cNvSpPr>
          <p:nvPr>
            <p:ph type="sldNum" sz="quarter" idx="5"/>
          </p:nvPr>
        </p:nvSpPr>
        <p:spPr/>
        <p:txBody>
          <a:bodyPr/>
          <a:lstStyle/>
          <a:p>
            <a:fld id="{4BD050B1-5FA7-422D-9DCC-DDD1B5AC866B}" type="slidenum">
              <a:rPr lang="vi" smtClean="0"/>
              <a:t>20</a:t>
            </a:fld>
            <a:endParaRPr lang="vi"/>
          </a:p>
        </p:txBody>
      </p:sp>
    </p:spTree>
    <p:extLst>
      <p:ext uri="{BB962C8B-B14F-4D97-AF65-F5344CB8AC3E}">
        <p14:creationId xmlns:p14="http://schemas.microsoft.com/office/powerpoint/2010/main" val="2285456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5B591-1B86-3245-5FA5-2AA84CCB5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B4A22-A1E6-97C0-F104-EA01504E583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898CECA-468C-84F6-C45F-5078A929F3BE}"/>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7552930B-1D04-9FF9-3E55-3D3BE6B849D8}"/>
              </a:ext>
            </a:extLst>
          </p:cNvPr>
          <p:cNvSpPr>
            <a:spLocks noGrp="1"/>
          </p:cNvSpPr>
          <p:nvPr>
            <p:ph type="sldNum" sz="quarter" idx="5"/>
          </p:nvPr>
        </p:nvSpPr>
        <p:spPr/>
        <p:txBody>
          <a:bodyPr/>
          <a:lstStyle/>
          <a:p>
            <a:fld id="{4BD050B1-5FA7-422D-9DCC-DDD1B5AC866B}" type="slidenum">
              <a:rPr lang="vi" smtClean="0"/>
              <a:t>21</a:t>
            </a:fld>
            <a:endParaRPr lang="vi"/>
          </a:p>
        </p:txBody>
      </p:sp>
    </p:spTree>
    <p:extLst>
      <p:ext uri="{BB962C8B-B14F-4D97-AF65-F5344CB8AC3E}">
        <p14:creationId xmlns:p14="http://schemas.microsoft.com/office/powerpoint/2010/main" val="290859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5DFCC-7A70-F4CE-CF82-B7757D978F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911303-5AEC-98C7-E4D5-A9340550960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FCF5D29-C1DF-7F76-05DA-0B0E6D67D281}"/>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979C1BCD-741F-8A87-BD0A-89E14D1EA2BC}"/>
              </a:ext>
            </a:extLst>
          </p:cNvPr>
          <p:cNvSpPr>
            <a:spLocks noGrp="1"/>
          </p:cNvSpPr>
          <p:nvPr>
            <p:ph type="sldNum" sz="quarter" idx="5"/>
          </p:nvPr>
        </p:nvSpPr>
        <p:spPr/>
        <p:txBody>
          <a:bodyPr/>
          <a:lstStyle/>
          <a:p>
            <a:fld id="{4BD050B1-5FA7-422D-9DCC-DDD1B5AC866B}" type="slidenum">
              <a:rPr lang="vi" smtClean="0"/>
              <a:t>22</a:t>
            </a:fld>
            <a:endParaRPr lang="vi"/>
          </a:p>
        </p:txBody>
      </p:sp>
    </p:spTree>
    <p:extLst>
      <p:ext uri="{BB962C8B-B14F-4D97-AF65-F5344CB8AC3E}">
        <p14:creationId xmlns:p14="http://schemas.microsoft.com/office/powerpoint/2010/main" val="350892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71088-8E68-8C98-C55A-ECDC2AB02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BD54AF-A2FA-88A8-FC36-F9CB5D5EA58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7826DC3-9B0D-0302-5E36-D4FE60FB6FFA}"/>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D2366B5D-DB11-DA93-CD71-F5749609365B}"/>
              </a:ext>
            </a:extLst>
          </p:cNvPr>
          <p:cNvSpPr>
            <a:spLocks noGrp="1"/>
          </p:cNvSpPr>
          <p:nvPr>
            <p:ph type="sldNum" sz="quarter" idx="5"/>
          </p:nvPr>
        </p:nvSpPr>
        <p:spPr/>
        <p:txBody>
          <a:bodyPr/>
          <a:lstStyle/>
          <a:p>
            <a:fld id="{4BD050B1-5FA7-422D-9DCC-DDD1B5AC866B}" type="slidenum">
              <a:rPr lang="vi" smtClean="0"/>
              <a:t>23</a:t>
            </a:fld>
            <a:endParaRPr lang="vi"/>
          </a:p>
        </p:txBody>
      </p:sp>
    </p:spTree>
    <p:extLst>
      <p:ext uri="{BB962C8B-B14F-4D97-AF65-F5344CB8AC3E}">
        <p14:creationId xmlns:p14="http://schemas.microsoft.com/office/powerpoint/2010/main" val="142487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242BB-08B9-1FF5-320E-5008A6613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2F10B-6881-EAAF-1335-D2A954F59FD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045DB03-4392-5311-F8D8-4CEEE35306A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46F201D6-D584-8AA4-6664-EBA157F309B4}"/>
              </a:ext>
            </a:extLst>
          </p:cNvPr>
          <p:cNvSpPr>
            <a:spLocks noGrp="1"/>
          </p:cNvSpPr>
          <p:nvPr>
            <p:ph type="sldNum" sz="quarter" idx="5"/>
          </p:nvPr>
        </p:nvSpPr>
        <p:spPr/>
        <p:txBody>
          <a:bodyPr/>
          <a:lstStyle/>
          <a:p>
            <a:fld id="{4BD050B1-5FA7-422D-9DCC-DDD1B5AC866B}" type="slidenum">
              <a:rPr lang="vi" smtClean="0"/>
              <a:t>24</a:t>
            </a:fld>
            <a:endParaRPr lang="vi"/>
          </a:p>
        </p:txBody>
      </p:sp>
    </p:spTree>
    <p:extLst>
      <p:ext uri="{BB962C8B-B14F-4D97-AF65-F5344CB8AC3E}">
        <p14:creationId xmlns:p14="http://schemas.microsoft.com/office/powerpoint/2010/main" val="3832002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C3F4F-F782-E068-221D-56E274DC4C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8A402-C114-2FC7-C415-F70DD4D13F0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168A0DA-6730-C0E6-0EC6-AE1C22B6621B}"/>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BB4F4D05-6F40-C03F-D19A-3C0CA61AEC60}"/>
              </a:ext>
            </a:extLst>
          </p:cNvPr>
          <p:cNvSpPr>
            <a:spLocks noGrp="1"/>
          </p:cNvSpPr>
          <p:nvPr>
            <p:ph type="sldNum" sz="quarter" idx="5"/>
          </p:nvPr>
        </p:nvSpPr>
        <p:spPr/>
        <p:txBody>
          <a:bodyPr/>
          <a:lstStyle/>
          <a:p>
            <a:fld id="{4BD050B1-5FA7-422D-9DCC-DDD1B5AC866B}" type="slidenum">
              <a:rPr lang="vi" smtClean="0"/>
              <a:t>25</a:t>
            </a:fld>
            <a:endParaRPr lang="vi"/>
          </a:p>
        </p:txBody>
      </p:sp>
    </p:spTree>
    <p:extLst>
      <p:ext uri="{BB962C8B-B14F-4D97-AF65-F5344CB8AC3E}">
        <p14:creationId xmlns:p14="http://schemas.microsoft.com/office/powerpoint/2010/main" val="4195827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6D108-2A48-AC49-1844-CA894DD0A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8FB42-98BC-4891-3B1C-F3D1758CE8F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F015DA-B3F2-5F28-237F-25FB66B5A78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637CB888-20C4-94E7-82DE-7A55E38C1395}"/>
              </a:ext>
            </a:extLst>
          </p:cNvPr>
          <p:cNvSpPr>
            <a:spLocks noGrp="1"/>
          </p:cNvSpPr>
          <p:nvPr>
            <p:ph type="sldNum" sz="quarter" idx="5"/>
          </p:nvPr>
        </p:nvSpPr>
        <p:spPr/>
        <p:txBody>
          <a:bodyPr/>
          <a:lstStyle/>
          <a:p>
            <a:fld id="{4BD050B1-5FA7-422D-9DCC-DDD1B5AC866B}" type="slidenum">
              <a:rPr lang="vi" smtClean="0"/>
              <a:t>26</a:t>
            </a:fld>
            <a:endParaRPr lang="vi"/>
          </a:p>
        </p:txBody>
      </p:sp>
    </p:spTree>
    <p:extLst>
      <p:ext uri="{BB962C8B-B14F-4D97-AF65-F5344CB8AC3E}">
        <p14:creationId xmlns:p14="http://schemas.microsoft.com/office/powerpoint/2010/main" val="2292111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327833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0191424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912995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54636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97851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10205766"/>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fld id="{3D0D6260-1804-4221-8050-11AF05159283}" type="datetime2">
              <a:rPr lang="en-US" smtClean="0">
                <a:ea typeface="+mn-ea"/>
              </a:rPr>
              <a:t>Wednesday, August 27, 2025</a:t>
            </a:fld>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440670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99128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DD93F9D8-71A7-43ED-97AD-FC96F0CFBE84}" type="datetime2">
              <a:rPr lang="en-US" smtClean="0"/>
              <a:t>Wednesday, August 27,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389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6" name="Google Shape;26;p5"/>
          <p:cNvSpPr txBox="1">
            <a:spLocks noGrp="1"/>
          </p:cNvSpPr>
          <p:nvPr>
            <p:ph type="body" idx="1"/>
          </p:nvPr>
        </p:nvSpPr>
        <p:spPr>
          <a:xfrm>
            <a:off x="311700" y="1171675"/>
            <a:ext cx="3999900" cy="3397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Google Shape;27;p5"/>
          <p:cNvSpPr txBox="1">
            <a:spLocks noGrp="1"/>
          </p:cNvSpPr>
          <p:nvPr>
            <p:ph type="body" idx="2"/>
          </p:nvPr>
        </p:nvSpPr>
        <p:spPr>
          <a:xfrm>
            <a:off x="4832400" y="1171675"/>
            <a:ext cx="3999900" cy="3397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vi"/>
              <a:t>‹#›</a:t>
            </a:fld>
            <a:endParaRPr/>
          </a:p>
        </p:txBody>
      </p:sp>
    </p:spTree>
    <p:extLst>
      <p:ext uri="{BB962C8B-B14F-4D97-AF65-F5344CB8AC3E}">
        <p14:creationId xmlns:p14="http://schemas.microsoft.com/office/powerpoint/2010/main" val="29676806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0491886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5430791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1931574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74189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260779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8117783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708670138"/>
      </p:ext>
    </p:extLst>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0136205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166377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AE5D2B4-BF6B-475E-98F4-54E2A6B1456A}" type="datetime2">
              <a:rPr lang="en-US" smtClean="0"/>
              <a:t>Wednesday, August 27, 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852137907"/>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78" r:id="rId9"/>
    <p:sldLayoutId id="2147483699" r:id="rId10"/>
    <p:sldLayoutId id="2147483700"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1225301"/>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1.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21.png"/><Relationship Id="rId4" Type="http://schemas.openxmlformats.org/officeDocument/2006/relationships/image" Target="../media/image20.sv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20.sv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0.sv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3.xml"/><Relationship Id="rId5" Type="http://schemas.openxmlformats.org/officeDocument/2006/relationships/image" Target="../media/image20.sv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0.sv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image" Target="../media/image20.sv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20.sv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20.sv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1" y="2574141"/>
            <a:ext cx="4550710" cy="881571"/>
          </a:xfrm>
        </p:spPr>
        <p:txBody>
          <a:bodyPr>
            <a:normAutofit/>
          </a:bodyPr>
          <a:lstStyle/>
          <a:p>
            <a:pPr marL="30758" indent="0">
              <a:buClr>
                <a:schemeClr val="accent1">
                  <a:lumMod val="50000"/>
                </a:schemeClr>
              </a:buClr>
            </a:pPr>
            <a:r>
              <a:rPr lang="en-VN" sz="1500" b="1" u="sng" dirty="0">
                <a:solidFill>
                  <a:schemeClr val="accent1">
                    <a:lumMod val="50000"/>
                  </a:schemeClr>
                </a:solidFill>
              </a:rPr>
              <a:t>Module </a:t>
            </a:r>
            <a:r>
              <a:rPr lang="en-US" sz="1500" b="1" u="sng" dirty="0">
                <a:solidFill>
                  <a:schemeClr val="accent1">
                    <a:lumMod val="50000"/>
                  </a:schemeClr>
                </a:solidFill>
              </a:rPr>
              <a:t>9.5: </a:t>
            </a:r>
          </a:p>
          <a:p>
            <a:pPr marL="30758" indent="0">
              <a:buClr>
                <a:schemeClr val="accent1">
                  <a:lumMod val="50000"/>
                </a:schemeClr>
              </a:buClr>
            </a:pPr>
            <a:r>
              <a:rPr lang="en-US" sz="1500" b="1" dirty="0">
                <a:solidFill>
                  <a:schemeClr val="accent1">
                    <a:lumMod val="50000"/>
                  </a:schemeClr>
                </a:solidFill>
              </a:rPr>
              <a:t>Case studies on energy efficiency measures in the brick and ceramic industry..</a:t>
            </a:r>
          </a:p>
        </p:txBody>
      </p:sp>
      <p:grpSp>
        <p:nvGrpSpPr>
          <p:cNvPr id="365" name="Google Shape;48;p15"/>
          <p:cNvGrpSpPr/>
          <p:nvPr/>
        </p:nvGrpSpPr>
        <p:grpSpPr>
          <a:xfrm>
            <a:off x="4664341" y="1146891"/>
            <a:ext cx="4392386" cy="3579948"/>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5" name="TextBox 4">
            <a:extLst>
              <a:ext uri="{FF2B5EF4-FFF2-40B4-BE49-F238E27FC236}">
                <a16:creationId xmlns:a16="http://schemas.microsoft.com/office/drawing/2014/main" id="{AE8CB1D1-9451-28A7-A2BF-10E455B4F8B0}"/>
              </a:ext>
            </a:extLst>
          </p:cNvPr>
          <p:cNvSpPr txBox="1"/>
          <p:nvPr/>
        </p:nvSpPr>
        <p:spPr>
          <a:xfrm>
            <a:off x="510485" y="1964663"/>
            <a:ext cx="3296200" cy="276999"/>
          </a:xfrm>
          <a:prstGeom prst="rect">
            <a:avLst/>
          </a:prstGeom>
          <a:noFill/>
        </p:spPr>
        <p:txBody>
          <a:bodyPr wrap="square" rtlCol="0" anchor="ctr">
            <a:spAutoFit/>
          </a:bodyPr>
          <a:lstStyle/>
          <a:p>
            <a:pPr lvl="0" defTabSz="761970">
              <a:buClrTx/>
              <a:defRPr/>
            </a:pPr>
            <a:r>
              <a:rPr lang="en-US" altLang="ko-KR" sz="1200" b="1" kern="1200" dirty="0">
                <a:solidFill>
                  <a:srgbClr val="0070C0"/>
                </a:solidFill>
                <a:ea typeface="맑은 고딕" panose="020B0503020000020004" pitchFamily="34" charset="-127"/>
                <a:cs typeface="Arial" pitchFamily="34" charset="0"/>
              </a:rPr>
              <a:t>Technical staffs</a:t>
            </a:r>
            <a:endParaRPr lang="ko-KR" altLang="en-US" sz="1200" b="1" kern="1200" dirty="0">
              <a:solidFill>
                <a:srgbClr val="0070C0"/>
              </a:solidFil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5CCBED15-3282-F0DC-4658-7EE15AF48398}"/>
              </a:ext>
            </a:extLst>
          </p:cNvPr>
          <p:cNvSpPr txBox="1">
            <a:spLocks/>
          </p:cNvSpPr>
          <p:nvPr/>
        </p:nvSpPr>
        <p:spPr>
          <a:xfrm>
            <a:off x="448010" y="1027612"/>
            <a:ext cx="5158721"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kern="0" dirty="0">
                <a:solidFill>
                  <a:schemeClr val="accent1">
                    <a:lumMod val="50000"/>
                  </a:schemeClr>
                </a:solidFill>
              </a:rPr>
              <a:t>TRAINING PROGRAMME </a:t>
            </a:r>
            <a:br>
              <a:rPr lang="en-US" sz="2400" b="1" kern="0" dirty="0">
                <a:solidFill>
                  <a:schemeClr val="accent1">
                    <a:lumMod val="50000"/>
                  </a:schemeClr>
                </a:solidFill>
              </a:rPr>
            </a:br>
            <a:r>
              <a:rPr lang="en-US" sz="2400" b="1" kern="0" dirty="0">
                <a:solidFill>
                  <a:schemeClr val="accent1">
                    <a:lumMod val="50000"/>
                  </a:schemeClr>
                </a:solidFill>
              </a:rPr>
              <a:t>FOR INDUSTRIAL ENTERPRISEs</a:t>
            </a:r>
          </a:p>
        </p:txBody>
      </p:sp>
    </p:spTree>
    <p:extLst>
      <p:ext uri="{BB962C8B-B14F-4D97-AF65-F5344CB8AC3E}">
        <p14:creationId xmlns:p14="http://schemas.microsoft.com/office/powerpoint/2010/main" val="14150399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p:txBody>
          <a:bodyPr>
            <a:noAutofit/>
          </a:bodyPr>
          <a:lstStyle/>
          <a:p>
            <a:r>
              <a:rPr lang="vi-VN" sz="2400" dirty="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9889D28-29ED-BE31-07D5-7FE16837B7DD}"/>
              </a:ext>
            </a:extLst>
          </p:cNvPr>
          <p:cNvSpPr txBox="1"/>
          <p:nvPr/>
        </p:nvSpPr>
        <p:spPr>
          <a:xfrm>
            <a:off x="457200" y="1134160"/>
            <a:ext cx="8229601" cy="2463560"/>
          </a:xfrm>
          <a:prstGeom prst="rect">
            <a:avLst/>
          </a:prstGeom>
          <a:noFill/>
        </p:spPr>
        <p:txBody>
          <a:bodyPr wrap="square">
            <a:spAutoFit/>
          </a:bodyPr>
          <a:lstStyle/>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Survey and develop technical plans for the renovation of the kiln and drying tunnel systems</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Make a list of equipment to be purchased and support businesses in choosing equipment such as exhaust fans, inverters, and ceramic insulation</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Make a list of measuring devices needed to calibrate the working mode on the kiln to equip the facility.</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Guide the facility in using measuring devices to operate the kiln</a:t>
            </a:r>
          </a:p>
          <a:p>
            <a:pPr marL="285750" lvl="0" indent="-285750" algn="just">
              <a:lnSpc>
                <a:spcPct val="107000"/>
              </a:lnSpc>
              <a:buFont typeface="Arial" panose="020B0604020202020204" pitchFamily="34" charset="0"/>
              <a:buChar char="•"/>
            </a:pPr>
            <a:r>
              <a:rPr lang="en-US" sz="1600" dirty="0">
                <a:latin typeface="+mn-lt"/>
                <a:ea typeface="Calibri" panose="020F0502020204030204" pitchFamily="34" charset="0"/>
                <a:cs typeface="Times New Roman" panose="02020603050405020304" pitchFamily="18" charset="0"/>
              </a:rPr>
              <a:t>Guide the facility in practicing kiln calibration to achieve optimal drying efficiency and produce high-quality products.</a:t>
            </a:r>
            <a:endParaRPr lang="en-US" sz="1600" dirty="0">
              <a:latin typeface="+mn-lt"/>
            </a:endParaRPr>
          </a:p>
        </p:txBody>
      </p:sp>
    </p:spTree>
    <p:extLst>
      <p:ext uri="{BB962C8B-B14F-4D97-AF65-F5344CB8AC3E}">
        <p14:creationId xmlns:p14="http://schemas.microsoft.com/office/powerpoint/2010/main" val="22488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D1AC0A-0E7B-A601-DB91-B08512CFF4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67326"/>
            <a:ext cx="3909447" cy="2932085"/>
          </a:xfrm>
          <a:prstGeom prst="rect">
            <a:avLst/>
          </a:prstGeom>
          <a:noFill/>
          <a:ln>
            <a:noFill/>
          </a:ln>
        </p:spPr>
      </p:pic>
      <p:sp>
        <p:nvSpPr>
          <p:cNvPr id="6" name="TextBox 5">
            <a:extLst>
              <a:ext uri="{FF2B5EF4-FFF2-40B4-BE49-F238E27FC236}">
                <a16:creationId xmlns:a16="http://schemas.microsoft.com/office/drawing/2014/main" id="{693E546E-2DB0-C577-4B20-658AB41D2050}"/>
              </a:ext>
            </a:extLst>
          </p:cNvPr>
          <p:cNvSpPr txBox="1"/>
          <p:nvPr/>
        </p:nvSpPr>
        <p:spPr>
          <a:xfrm>
            <a:off x="457199" y="4176570"/>
            <a:ext cx="3909447" cy="445507"/>
          </a:xfrm>
          <a:prstGeom prst="rect">
            <a:avLst/>
          </a:prstGeom>
          <a:noFill/>
        </p:spPr>
        <p:txBody>
          <a:bodyPr wrap="square">
            <a:spAutoFit/>
          </a:bodyPr>
          <a:lstStyle/>
          <a:p>
            <a:pPr marL="68580" algn="ctr">
              <a:lnSpc>
                <a:spcPct val="107000"/>
              </a:lnSpc>
              <a:spcAft>
                <a:spcPts val="800"/>
              </a:spcAft>
              <a:tabLst>
                <a:tab pos="2807335" algn="l"/>
              </a:tabLst>
            </a:pPr>
            <a:r>
              <a:rPr lang="en-US" sz="1100" b="1">
                <a:latin typeface="+mn-lt"/>
              </a:rPr>
              <a:t>The kiln structure has been modified with a suspended ceiling to arrange the bricks in flat blocks</a:t>
            </a:r>
            <a:endParaRPr lang="en-US" sz="1050" b="1" dirty="0">
              <a:effectLst/>
              <a:latin typeface="+mn-lt"/>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4D0BCB68-59A3-1DFB-C435-F35D90F3AC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6647" y="1067855"/>
            <a:ext cx="2198255" cy="2931556"/>
          </a:xfrm>
          <a:prstGeom prst="rect">
            <a:avLst/>
          </a:prstGeom>
          <a:noFill/>
          <a:ln>
            <a:noFill/>
          </a:ln>
        </p:spPr>
      </p:pic>
      <p:pic>
        <p:nvPicPr>
          <p:cNvPr id="11" name="Picture 10">
            <a:extLst>
              <a:ext uri="{FF2B5EF4-FFF2-40B4-BE49-F238E27FC236}">
                <a16:creationId xmlns:a16="http://schemas.microsoft.com/office/drawing/2014/main" id="{87F04B27-3687-79C0-9615-000F834C71D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4903" y="1067327"/>
            <a:ext cx="2121898" cy="1590958"/>
          </a:xfrm>
          <a:prstGeom prst="rect">
            <a:avLst/>
          </a:prstGeom>
          <a:noFill/>
          <a:ln>
            <a:noFill/>
          </a:ln>
        </p:spPr>
      </p:pic>
      <p:sp>
        <p:nvSpPr>
          <p:cNvPr id="13" name="TextBox 12">
            <a:extLst>
              <a:ext uri="{FF2B5EF4-FFF2-40B4-BE49-F238E27FC236}">
                <a16:creationId xmlns:a16="http://schemas.microsoft.com/office/drawing/2014/main" id="{57AE9C92-8378-39AE-E919-83442B7FDF1C}"/>
              </a:ext>
            </a:extLst>
          </p:cNvPr>
          <p:cNvSpPr txBox="1"/>
          <p:nvPr/>
        </p:nvSpPr>
        <p:spPr>
          <a:xfrm>
            <a:off x="4572968" y="4176570"/>
            <a:ext cx="4113832" cy="445699"/>
          </a:xfrm>
          <a:prstGeom prst="rect">
            <a:avLst/>
          </a:prstGeom>
          <a:noFill/>
        </p:spPr>
        <p:txBody>
          <a:bodyPr wrap="square">
            <a:spAutoFit/>
          </a:bodyPr>
          <a:lstStyle/>
          <a:p>
            <a:pPr marL="228600" algn="ctr">
              <a:lnSpc>
                <a:spcPct val="107000"/>
              </a:lnSpc>
              <a:spcAft>
                <a:spcPts val="800"/>
              </a:spcAft>
            </a:pPr>
            <a:r>
              <a:rPr lang="en-US" sz="1100" b="1">
                <a:latin typeface="+mn-lt"/>
                <a:ea typeface="Calibri" panose="020F0502020204030204" pitchFamily="34" charset="0"/>
                <a:cs typeface="Times New Roman" panose="02020603050405020304" pitchFamily="18" charset="0"/>
              </a:rPr>
              <a:t>The improved kiln car is constructed using hollow bricks and large refractory bricks</a:t>
            </a:r>
            <a:endParaRPr lang="en-US" sz="1050" dirty="0">
              <a:effectLst/>
              <a:latin typeface="+mn-lt"/>
              <a:ea typeface="Calibri" panose="020F0502020204030204" pitchFamily="34" charset="0"/>
              <a:cs typeface="Times New Roman" panose="02020603050405020304" pitchFamily="18" charset="0"/>
            </a:endParaRPr>
          </a:p>
        </p:txBody>
      </p:sp>
      <p:sp>
        <p:nvSpPr>
          <p:cNvPr id="9"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151384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1A0DB4-9E9E-3996-EB43-3A307EC4FBA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909" y="1117581"/>
            <a:ext cx="3428020" cy="2571015"/>
          </a:xfrm>
          <a:prstGeom prst="rect">
            <a:avLst/>
          </a:prstGeom>
          <a:noFill/>
          <a:ln>
            <a:noFill/>
          </a:ln>
        </p:spPr>
      </p:pic>
      <p:pic>
        <p:nvPicPr>
          <p:cNvPr id="5" name="Picture 4">
            <a:extLst>
              <a:ext uri="{FF2B5EF4-FFF2-40B4-BE49-F238E27FC236}">
                <a16:creationId xmlns:a16="http://schemas.microsoft.com/office/drawing/2014/main" id="{467285BC-072B-78B6-6588-F1701B78100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117581"/>
            <a:ext cx="3428386" cy="2571015"/>
          </a:xfrm>
          <a:prstGeom prst="rect">
            <a:avLst/>
          </a:prstGeom>
          <a:noFill/>
          <a:ln>
            <a:noFill/>
          </a:ln>
        </p:spPr>
      </p:pic>
      <p:sp>
        <p:nvSpPr>
          <p:cNvPr id="7" name="TextBox 6">
            <a:extLst>
              <a:ext uri="{FF2B5EF4-FFF2-40B4-BE49-F238E27FC236}">
                <a16:creationId xmlns:a16="http://schemas.microsoft.com/office/drawing/2014/main" id="{0FDE8B54-0089-391F-F8E8-7A1C2630D7D5}"/>
              </a:ext>
            </a:extLst>
          </p:cNvPr>
          <p:cNvSpPr txBox="1"/>
          <p:nvPr/>
        </p:nvSpPr>
        <p:spPr>
          <a:xfrm>
            <a:off x="1007995" y="3779517"/>
            <a:ext cx="3251847" cy="487569"/>
          </a:xfrm>
          <a:prstGeom prst="rect">
            <a:avLst/>
          </a:prstGeom>
          <a:noFill/>
        </p:spPr>
        <p:txBody>
          <a:bodyPr wrap="square">
            <a:spAutoFit/>
          </a:bodyPr>
          <a:lstStyle/>
          <a:p>
            <a:pPr marL="228600" algn="ctr">
              <a:lnSpc>
                <a:spcPct val="107000"/>
              </a:lnSpc>
              <a:spcAft>
                <a:spcPts val="800"/>
              </a:spcAft>
            </a:pPr>
            <a:r>
              <a:rPr lang="en-US" sz="1200" b="1">
                <a:latin typeface="+mn-lt"/>
                <a:ea typeface="Calibri" panose="020F0502020204030204" pitchFamily="34" charset="0"/>
                <a:cs typeface="Times New Roman" panose="02020603050405020304" pitchFamily="18" charset="0"/>
              </a:rPr>
              <a:t>The method of stacking bricks on the kiln car before the modification</a:t>
            </a:r>
            <a:endParaRPr lang="en-US" sz="1100" dirty="0">
              <a:effectLst/>
              <a:latin typeface="+mn-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D35F2A2-252A-D3E3-8B5F-DB38250AE1BA}"/>
              </a:ext>
            </a:extLst>
          </p:cNvPr>
          <p:cNvSpPr txBox="1"/>
          <p:nvPr/>
        </p:nvSpPr>
        <p:spPr>
          <a:xfrm>
            <a:off x="4572000" y="3779517"/>
            <a:ext cx="3428387" cy="487569"/>
          </a:xfrm>
          <a:prstGeom prst="rect">
            <a:avLst/>
          </a:prstGeom>
          <a:noFill/>
        </p:spPr>
        <p:txBody>
          <a:bodyPr wrap="square">
            <a:spAutoFit/>
          </a:bodyPr>
          <a:lstStyle/>
          <a:p>
            <a:pPr marL="228600" algn="ctr">
              <a:lnSpc>
                <a:spcPct val="107000"/>
              </a:lnSpc>
              <a:spcAft>
                <a:spcPts val="800"/>
              </a:spcAft>
            </a:pPr>
            <a:r>
              <a:rPr lang="en-US" sz="1200" b="1">
                <a:ea typeface="Calibri" panose="020F0502020204030204" pitchFamily="34" charset="0"/>
                <a:cs typeface="Times New Roman" panose="02020603050405020304" pitchFamily="18" charset="0"/>
              </a:rPr>
              <a:t>The method of stacking bricks on the kiln car after the modification</a:t>
            </a:r>
            <a:endParaRPr lang="en-US" sz="1100" dirty="0">
              <a:ea typeface="Calibri" panose="020F0502020204030204" pitchFamily="34" charset="0"/>
              <a:cs typeface="Times New Roman" panose="02020603050405020304" pitchFamily="18" charset="0"/>
            </a:endParaRPr>
          </a:p>
        </p:txBody>
      </p:sp>
      <p:sp>
        <p:nvSpPr>
          <p:cNvPr id="8"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28734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9F63E8-D78D-3B1E-2821-37C5A0FE5D4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112621" y="1648381"/>
            <a:ext cx="3152775" cy="2364740"/>
          </a:xfrm>
          <a:prstGeom prst="rect">
            <a:avLst/>
          </a:prstGeom>
          <a:noFill/>
          <a:ln>
            <a:noFill/>
          </a:ln>
        </p:spPr>
      </p:pic>
      <p:pic>
        <p:nvPicPr>
          <p:cNvPr id="5" name="Picture 4">
            <a:extLst>
              <a:ext uri="{FF2B5EF4-FFF2-40B4-BE49-F238E27FC236}">
                <a16:creationId xmlns:a16="http://schemas.microsoft.com/office/drawing/2014/main" id="{4DB7D354-107D-8393-4440-E405BB0B9A4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725851"/>
            <a:ext cx="2947035" cy="2209800"/>
          </a:xfrm>
          <a:prstGeom prst="rect">
            <a:avLst/>
          </a:prstGeom>
          <a:noFill/>
          <a:ln>
            <a:noFill/>
          </a:ln>
        </p:spPr>
      </p:pic>
      <p:sp>
        <p:nvSpPr>
          <p:cNvPr id="7" name="TextBox 6">
            <a:extLst>
              <a:ext uri="{FF2B5EF4-FFF2-40B4-BE49-F238E27FC236}">
                <a16:creationId xmlns:a16="http://schemas.microsoft.com/office/drawing/2014/main" id="{920991A0-5C09-EFDD-48D9-7D79AA78DFE5}"/>
              </a:ext>
            </a:extLst>
          </p:cNvPr>
          <p:cNvSpPr txBox="1"/>
          <p:nvPr/>
        </p:nvSpPr>
        <p:spPr>
          <a:xfrm>
            <a:off x="2286000" y="4534472"/>
            <a:ext cx="4572000" cy="311496"/>
          </a:xfrm>
          <a:prstGeom prst="rect">
            <a:avLst/>
          </a:prstGeom>
          <a:noFill/>
        </p:spPr>
        <p:txBody>
          <a:bodyPr wrap="square">
            <a:spAutoFit/>
          </a:bodyPr>
          <a:lstStyle/>
          <a:p>
            <a:pPr marL="228600" algn="ctr">
              <a:lnSpc>
                <a:spcPct val="107000"/>
              </a:lnSpc>
              <a:spcAft>
                <a:spcPts val="800"/>
              </a:spcAft>
            </a:pPr>
            <a:r>
              <a:rPr lang="en-US" b="1"/>
              <a:t>The inverter was installed after the modification</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itle 1">
            <a:extLst>
              <a:ext uri="{FF2B5EF4-FFF2-40B4-BE49-F238E27FC236}">
                <a16:creationId xmlns:a16="http://schemas.microsoft.com/office/drawing/2014/main" id="{1FA01451-FE2D-4013-8901-3BA2CFD242C7}"/>
              </a:ext>
            </a:extLst>
          </p:cNvPr>
          <p:cNvSpPr>
            <a:spLocks noGrp="1"/>
          </p:cNvSpPr>
          <p:nvPr>
            <p:ph type="title"/>
          </p:nvPr>
        </p:nvSpPr>
        <p:spPr>
          <a:xfrm>
            <a:off x="457200" y="411475"/>
            <a:ext cx="8229600" cy="371400"/>
          </a:xfrm>
        </p:spPr>
        <p:txBody>
          <a:bodyPr>
            <a:noAutofit/>
          </a:bodyPr>
          <a:lstStyle/>
          <a:p>
            <a:r>
              <a:rPr lang="vi-VN" sz="2400">
                <a:solidFill>
                  <a:schemeClr val="accent1">
                    <a:lumMod val="50000"/>
                  </a:schemeClr>
                </a:solidFill>
                <a:latin typeface="+mn-lt"/>
              </a:rPr>
              <a:t>ACTIVITIES CARRIED OUT</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3855971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1B3AE922-6917-7345-4963-137708D023C4}"/>
              </a:ext>
            </a:extLst>
          </p:cNvPr>
          <p:cNvGraphicFramePr>
            <a:graphicFrameLocks noGrp="1"/>
          </p:cNvGraphicFramePr>
          <p:nvPr>
            <p:extLst>
              <p:ext uri="{D42A27DB-BD31-4B8C-83A1-F6EECF244321}">
                <p14:modId xmlns:p14="http://schemas.microsoft.com/office/powerpoint/2010/main" val="1013617610"/>
              </p:ext>
            </p:extLst>
          </p:nvPr>
        </p:nvGraphicFramePr>
        <p:xfrm>
          <a:off x="482601" y="1088602"/>
          <a:ext cx="8178798" cy="3383656"/>
        </p:xfrm>
        <a:graphic>
          <a:graphicData uri="http://schemas.openxmlformats.org/drawingml/2006/table">
            <a:tbl>
              <a:tblPr firstRow="1" firstCol="1" bandRow="1">
                <a:tableStyleId>{12ACAA50-B3C0-4FEF-8DD3-66675128A787}</a:tableStyleId>
              </a:tblPr>
              <a:tblGrid>
                <a:gridCol w="4102099">
                  <a:extLst>
                    <a:ext uri="{9D8B030D-6E8A-4147-A177-3AD203B41FA5}">
                      <a16:colId xmlns:a16="http://schemas.microsoft.com/office/drawing/2014/main" val="2805759259"/>
                    </a:ext>
                  </a:extLst>
                </a:gridCol>
                <a:gridCol w="1081473">
                  <a:extLst>
                    <a:ext uri="{9D8B030D-6E8A-4147-A177-3AD203B41FA5}">
                      <a16:colId xmlns:a16="http://schemas.microsoft.com/office/drawing/2014/main" val="3510473252"/>
                    </a:ext>
                  </a:extLst>
                </a:gridCol>
                <a:gridCol w="1531096">
                  <a:extLst>
                    <a:ext uri="{9D8B030D-6E8A-4147-A177-3AD203B41FA5}">
                      <a16:colId xmlns:a16="http://schemas.microsoft.com/office/drawing/2014/main" val="2957040604"/>
                    </a:ext>
                  </a:extLst>
                </a:gridCol>
                <a:gridCol w="83340">
                  <a:extLst>
                    <a:ext uri="{9D8B030D-6E8A-4147-A177-3AD203B41FA5}">
                      <a16:colId xmlns:a16="http://schemas.microsoft.com/office/drawing/2014/main" val="2949978085"/>
                    </a:ext>
                  </a:extLst>
                </a:gridCol>
                <a:gridCol w="1380790">
                  <a:extLst>
                    <a:ext uri="{9D8B030D-6E8A-4147-A177-3AD203B41FA5}">
                      <a16:colId xmlns:a16="http://schemas.microsoft.com/office/drawing/2014/main" val="2583982283"/>
                    </a:ext>
                  </a:extLst>
                </a:gridCol>
              </a:tblGrid>
              <a:tr h="514645">
                <a:tc>
                  <a:txBody>
                    <a:bodyPr/>
                    <a:lstStyle/>
                    <a:p>
                      <a:pPr algn="ctr">
                        <a:lnSpc>
                          <a:spcPct val="107000"/>
                        </a:lnSpc>
                        <a:spcAft>
                          <a:spcPts val="800"/>
                        </a:spcAft>
                        <a:buNone/>
                      </a:pPr>
                      <a:r>
                        <a:rPr lang="en-US" sz="1400" b="1">
                          <a:effectLst/>
                          <a:latin typeface="+mn-lt"/>
                        </a:rPr>
                        <a:t>Describe</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a:effectLst/>
                          <a:latin typeface="+mn-lt"/>
                        </a:rPr>
                        <a:t>Unit</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a:effectLst/>
                          <a:latin typeface="+mn-lt"/>
                        </a:rPr>
                        <a:t>System before renovation</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b="1">
                          <a:effectLst/>
                          <a:latin typeface="+mn-lt"/>
                        </a:rPr>
                        <a:t>System</a:t>
                      </a:r>
                      <a:r>
                        <a:rPr lang="en-US" sz="1400" b="1" baseline="0">
                          <a:effectLst/>
                          <a:latin typeface="+mn-lt"/>
                        </a:rPr>
                        <a:t> after renovation</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95223057"/>
                  </a:ext>
                </a:extLst>
              </a:tr>
              <a:tr h="257323">
                <a:tc gridSpan="5">
                  <a:txBody>
                    <a:bodyPr/>
                    <a:lstStyle/>
                    <a:p>
                      <a:pPr>
                        <a:lnSpc>
                          <a:spcPct val="107000"/>
                        </a:lnSpc>
                        <a:spcAft>
                          <a:spcPts val="800"/>
                        </a:spcAft>
                        <a:buNone/>
                      </a:pPr>
                      <a:r>
                        <a:rPr lang="en-US" sz="1400">
                          <a:effectLst/>
                          <a:latin typeface="+mn-lt"/>
                        </a:rPr>
                        <a:t>General information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6007567"/>
                  </a:ext>
                </a:extLst>
              </a:tr>
              <a:tr h="341403">
                <a:tc>
                  <a:txBody>
                    <a:bodyPr/>
                    <a:lstStyle/>
                    <a:p>
                      <a:pPr>
                        <a:lnSpc>
                          <a:spcPct val="107000"/>
                        </a:lnSpc>
                        <a:spcAft>
                          <a:spcPts val="800"/>
                        </a:spcAft>
                        <a:buNone/>
                      </a:pPr>
                      <a:r>
                        <a:rPr lang="en-US" sz="1400">
                          <a:effectLst/>
                          <a:latin typeface="+mn-lt"/>
                        </a:rPr>
                        <a:t>Brick production output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a:t>bricks per 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3825.00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dirty="0">
                          <a:effectLst/>
                          <a:latin typeface="+mn-lt"/>
                        </a:rPr>
                        <a:t>4074</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662695096"/>
                  </a:ext>
                </a:extLst>
              </a:tr>
              <a:tr h="257323">
                <a:tc>
                  <a:txBody>
                    <a:bodyPr/>
                    <a:lstStyle/>
                    <a:p>
                      <a:pPr>
                        <a:lnSpc>
                          <a:spcPct val="107000"/>
                        </a:lnSpc>
                        <a:spcAft>
                          <a:spcPts val="800"/>
                        </a:spcAft>
                        <a:buNone/>
                      </a:pPr>
                      <a:r>
                        <a:rPr lang="en-US" sz="1400">
                          <a:effectLst/>
                          <a:latin typeface="+mn-lt"/>
                        </a:rPr>
                        <a:t>Annual brick production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a:t>bricks per hour</a:t>
                      </a:r>
                      <a:endParaRPr lang="en-US" sz="1400" b="0" i="0" u="none" strike="noStrike" cap="none">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a:effectLst/>
                          <a:latin typeface="+mn-lt"/>
                        </a:rPr>
                        <a:t>30,294,000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a:effectLst/>
                          <a:latin typeface="+mn-lt"/>
                        </a:rPr>
                        <a:t>32,269,981</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47342499"/>
                  </a:ext>
                </a:extLst>
              </a:tr>
              <a:tr h="257323">
                <a:tc>
                  <a:txBody>
                    <a:bodyPr/>
                    <a:lstStyle/>
                    <a:p>
                      <a:pPr>
                        <a:lnSpc>
                          <a:spcPct val="107000"/>
                        </a:lnSpc>
                        <a:spcAft>
                          <a:spcPts val="800"/>
                        </a:spcAft>
                        <a:buNone/>
                      </a:pPr>
                      <a:r>
                        <a:rPr lang="en-US" sz="1400">
                          <a:effectLst/>
                          <a:latin typeface="+mn-lt"/>
                        </a:rPr>
                        <a:t>Energy consumption rate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2,293.34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dirty="0">
                          <a:effectLst/>
                          <a:latin typeface="+mn-lt"/>
                        </a:rPr>
                        <a:t>1,172.308922</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pPr algn="ctr">
                        <a:lnSpc>
                          <a:spcPct val="107000"/>
                        </a:lnSpc>
                        <a:spcAft>
                          <a:spcPts val="800"/>
                        </a:spcAft>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94289311"/>
                  </a:ext>
                </a:extLst>
              </a:tr>
              <a:tr h="293281">
                <a:tc gridSpan="5">
                  <a:txBody>
                    <a:bodyPr/>
                    <a:lstStyle/>
                    <a:p>
                      <a:pPr algn="just">
                        <a:lnSpc>
                          <a:spcPct val="107000"/>
                        </a:lnSpc>
                        <a:spcAft>
                          <a:spcPts val="800"/>
                        </a:spcAft>
                        <a:buNone/>
                      </a:pPr>
                      <a:r>
                        <a:rPr lang="en-US" sz="1400">
                          <a:effectLst/>
                          <a:latin typeface="+mn-lt"/>
                        </a:rPr>
                        <a:t>Energy efficiency by improving the drying system and adjusting the air flow in the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7519402"/>
                  </a:ext>
                </a:extLst>
              </a:tr>
              <a:tr h="514645">
                <a:tc>
                  <a:txBody>
                    <a:bodyPr/>
                    <a:lstStyle/>
                    <a:p>
                      <a:pPr>
                        <a:lnSpc>
                          <a:spcPct val="107000"/>
                        </a:lnSpc>
                        <a:spcAft>
                          <a:spcPts val="800"/>
                        </a:spcAft>
                        <a:buNone/>
                      </a:pPr>
                      <a:r>
                        <a:rPr lang="en-US" sz="1400">
                          <a:effectLst/>
                          <a:latin typeface="+mn-lt"/>
                        </a:rPr>
                        <a:t>Energy consumption for water evaporation in the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gn="ctr">
                        <a:lnSpc>
                          <a:spcPct val="107000"/>
                        </a:lnSpc>
                        <a:spcAft>
                          <a:spcPts val="800"/>
                        </a:spcAft>
                        <a:buNone/>
                      </a:pPr>
                      <a:r>
                        <a:rPr lang="en-US" sz="1400">
                          <a:effectLst/>
                          <a:latin typeface="+mn-lt"/>
                        </a:rPr>
                        <a:t>694.78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755.56</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606244376"/>
                  </a:ext>
                </a:extLst>
              </a:tr>
              <a:tr h="336255">
                <a:tc>
                  <a:txBody>
                    <a:bodyPr/>
                    <a:lstStyle/>
                    <a:p>
                      <a:pPr>
                        <a:lnSpc>
                          <a:spcPct val="107000"/>
                        </a:lnSpc>
                        <a:spcAft>
                          <a:spcPts val="800"/>
                        </a:spcAft>
                        <a:buNone/>
                      </a:pPr>
                      <a:r>
                        <a:rPr lang="en-US" sz="1400">
                          <a:effectLst/>
                          <a:latin typeface="+mn-lt"/>
                        </a:rPr>
                        <a:t>Energy efficiency due to improved drying system</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kJ/kg 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nSpc>
                          <a:spcPct val="107000"/>
                        </a:lnSpc>
                      </a:pPr>
                      <a:endParaRPr lang="en-US" sz="1400">
                        <a:effectLst/>
                        <a:latin typeface="+mn-lt"/>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401.7</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128074910"/>
                  </a:ext>
                </a:extLst>
              </a:tr>
              <a:tr h="330200">
                <a:tc>
                  <a:txBody>
                    <a:bodyPr/>
                    <a:lstStyle/>
                    <a:p>
                      <a:pPr>
                        <a:lnSpc>
                          <a:spcPct val="107000"/>
                        </a:lnSpc>
                        <a:spcAft>
                          <a:spcPts val="800"/>
                        </a:spcAft>
                        <a:buNone/>
                      </a:pPr>
                      <a:r>
                        <a:rPr lang="en-US" sz="1400">
                          <a:effectLst/>
                          <a:latin typeface="+mn-lt"/>
                        </a:rPr>
                        <a:t>Energy efficiency due to increased drying efficiency</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gridSpan="2">
                  <a:txBody>
                    <a:bodyPr/>
                    <a:lstStyle/>
                    <a:p>
                      <a:pPr>
                        <a:lnSpc>
                          <a:spcPct val="107000"/>
                        </a:lnSpc>
                      </a:pPr>
                      <a:endParaRPr lang="en-US" sz="1400">
                        <a:effectLst/>
                        <a:latin typeface="+mn-lt"/>
                        <a:cs typeface="Times New Roman" panose="02020603050405020304" pitchFamily="18" charset="0"/>
                      </a:endParaRPr>
                    </a:p>
                  </a:txBody>
                  <a:tcPr marL="13334" marR="13334" marT="0" marB="0" anchor="b"/>
                </a:tc>
                <a:tc hMerge="1">
                  <a:txBody>
                    <a:bodyPr/>
                    <a:lstStyle/>
                    <a:p>
                      <a:endParaRPr lang="en-US"/>
                    </a:p>
                  </a:txBody>
                  <a:tcPr/>
                </a:tc>
                <a:tc>
                  <a:txBody>
                    <a:bodyPr/>
                    <a:lstStyle/>
                    <a:p>
                      <a:pPr algn="ctr">
                        <a:lnSpc>
                          <a:spcPct val="107000"/>
                        </a:lnSpc>
                        <a:spcAft>
                          <a:spcPts val="800"/>
                        </a:spcAft>
                        <a:buNone/>
                      </a:pPr>
                      <a:r>
                        <a:rPr lang="en-US" sz="1400" dirty="0">
                          <a:effectLst/>
                          <a:latin typeface="+mn-lt"/>
                        </a:rPr>
                        <a:t>58%</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222391839"/>
                  </a:ext>
                </a:extLst>
              </a:tr>
            </a:tbl>
          </a:graphicData>
        </a:graphic>
      </p:graphicFrame>
    </p:spTree>
    <p:extLst>
      <p:ext uri="{BB962C8B-B14F-4D97-AF65-F5344CB8AC3E}">
        <p14:creationId xmlns:p14="http://schemas.microsoft.com/office/powerpoint/2010/main" val="1074622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B4ACC6E-3D07-A4E9-9FB5-5A902671AF95}"/>
              </a:ext>
            </a:extLst>
          </p:cNvPr>
          <p:cNvGraphicFramePr>
            <a:graphicFrameLocks noGrp="1"/>
          </p:cNvGraphicFramePr>
          <p:nvPr>
            <p:extLst>
              <p:ext uri="{D42A27DB-BD31-4B8C-83A1-F6EECF244321}">
                <p14:modId xmlns:p14="http://schemas.microsoft.com/office/powerpoint/2010/main" val="2789129623"/>
              </p:ext>
            </p:extLst>
          </p:nvPr>
        </p:nvGraphicFramePr>
        <p:xfrm>
          <a:off x="457200" y="957298"/>
          <a:ext cx="8229600" cy="3669416"/>
        </p:xfrm>
        <a:graphic>
          <a:graphicData uri="http://schemas.openxmlformats.org/drawingml/2006/table">
            <a:tbl>
              <a:tblPr firstRow="1" firstCol="1" bandRow="1">
                <a:tableStyleId>{12ACAA50-B3C0-4FEF-8DD3-66675128A787}</a:tableStyleId>
              </a:tblPr>
              <a:tblGrid>
                <a:gridCol w="4533900">
                  <a:extLst>
                    <a:ext uri="{9D8B030D-6E8A-4147-A177-3AD203B41FA5}">
                      <a16:colId xmlns:a16="http://schemas.microsoft.com/office/drawing/2014/main" val="2805759259"/>
                    </a:ext>
                  </a:extLst>
                </a:gridCol>
                <a:gridCol w="1041400">
                  <a:extLst>
                    <a:ext uri="{9D8B030D-6E8A-4147-A177-3AD203B41FA5}">
                      <a16:colId xmlns:a16="http://schemas.microsoft.com/office/drawing/2014/main" val="2589415649"/>
                    </a:ext>
                  </a:extLst>
                </a:gridCol>
                <a:gridCol w="1346200">
                  <a:extLst>
                    <a:ext uri="{9D8B030D-6E8A-4147-A177-3AD203B41FA5}">
                      <a16:colId xmlns:a16="http://schemas.microsoft.com/office/drawing/2014/main" val="3110001080"/>
                    </a:ext>
                  </a:extLst>
                </a:gridCol>
                <a:gridCol w="1308100">
                  <a:extLst>
                    <a:ext uri="{9D8B030D-6E8A-4147-A177-3AD203B41FA5}">
                      <a16:colId xmlns:a16="http://schemas.microsoft.com/office/drawing/2014/main" val="1486596017"/>
                    </a:ext>
                  </a:extLst>
                </a:gridCol>
              </a:tblGrid>
              <a:tr h="371185">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Describe</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Unit</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System before renovation</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300" b="1" i="0" u="none" strike="noStrike" cap="none">
                          <a:solidFill>
                            <a:srgbClr val="000000"/>
                          </a:solidFill>
                          <a:effectLst/>
                          <a:latin typeface="+mn-lt"/>
                          <a:ea typeface="Arial"/>
                          <a:cs typeface="Arial"/>
                          <a:sym typeface="Arial"/>
                        </a:rPr>
                        <a:t>System</a:t>
                      </a:r>
                      <a:r>
                        <a:rPr lang="en-US" sz="1300" b="1" i="0" u="none" strike="noStrike" cap="none" baseline="0">
                          <a:solidFill>
                            <a:srgbClr val="000000"/>
                          </a:solidFill>
                          <a:effectLst/>
                          <a:latin typeface="+mn-lt"/>
                          <a:ea typeface="Arial"/>
                          <a:cs typeface="Arial"/>
                          <a:sym typeface="Arial"/>
                        </a:rPr>
                        <a:t> after renovation</a:t>
                      </a:r>
                      <a:endParaRPr lang="en-US" sz="13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extLst>
                  <a:ext uri="{0D108BD9-81ED-4DB2-BD59-A6C34878D82A}">
                    <a16:rowId xmlns:a16="http://schemas.microsoft.com/office/drawing/2014/main" val="495223057"/>
                  </a:ext>
                </a:extLst>
              </a:tr>
              <a:tr h="185592">
                <a:tc gridSpan="4">
                  <a:txBody>
                    <a:bodyPr/>
                    <a:lstStyle/>
                    <a:p>
                      <a:pPr>
                        <a:lnSpc>
                          <a:spcPct val="107000"/>
                        </a:lnSpc>
                        <a:spcAft>
                          <a:spcPts val="800"/>
                        </a:spcAft>
                        <a:buNone/>
                      </a:pPr>
                      <a:r>
                        <a:rPr lang="en-US" sz="1300">
                          <a:effectLst/>
                          <a:latin typeface="+mn-lt"/>
                        </a:rPr>
                        <a:t>Energy efficiency due to reduced losses through flue gas.</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65965032"/>
                  </a:ext>
                </a:extLst>
              </a:tr>
              <a:tr h="185592">
                <a:tc>
                  <a:txBody>
                    <a:bodyPr/>
                    <a:lstStyle/>
                    <a:p>
                      <a:pPr>
                        <a:lnSpc>
                          <a:spcPct val="107000"/>
                        </a:lnSpc>
                        <a:spcAft>
                          <a:spcPts val="800"/>
                        </a:spcAft>
                        <a:buNone/>
                      </a:pPr>
                      <a:r>
                        <a:rPr lang="en-US" sz="1300">
                          <a:effectLst/>
                          <a:latin typeface="+mn-lt"/>
                        </a:rPr>
                        <a:t>Energy released through exhaust</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394.55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215.4</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46389269"/>
                  </a:ext>
                </a:extLst>
              </a:tr>
              <a:tr h="186816">
                <a:tc>
                  <a:txBody>
                    <a:bodyPr/>
                    <a:lstStyle/>
                    <a:p>
                      <a:pPr>
                        <a:lnSpc>
                          <a:spcPct val="107000"/>
                        </a:lnSpc>
                        <a:spcAft>
                          <a:spcPts val="800"/>
                        </a:spcAft>
                        <a:buNone/>
                      </a:pPr>
                      <a:r>
                        <a:rPr lang="en-US" sz="1300">
                          <a:effectLst/>
                          <a:latin typeface="+mn-lt"/>
                        </a:rPr>
                        <a:t>Energy loss is reduced</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179.15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434879816"/>
                  </a:ext>
                </a:extLst>
              </a:tr>
              <a:tr h="186816">
                <a:tc>
                  <a:txBody>
                    <a:bodyPr/>
                    <a:lstStyle/>
                    <a:p>
                      <a:pPr>
                        <a:lnSpc>
                          <a:spcPct val="107000"/>
                        </a:lnSpc>
                        <a:spcAft>
                          <a:spcPts val="800"/>
                        </a:spcAft>
                        <a:buNone/>
                      </a:pPr>
                      <a:r>
                        <a:rPr lang="en-US" sz="1300">
                          <a:effectLst/>
                          <a:latin typeface="+mn-lt"/>
                        </a:rPr>
                        <a:t>Energy loss is reduced</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dirty="0">
                          <a:effectLst/>
                          <a:latin typeface="+mn-lt"/>
                        </a:rPr>
                        <a:t>%</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dirty="0">
                          <a:effectLst/>
                          <a:latin typeface="+mn-lt"/>
                        </a:rPr>
                        <a:t>45</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095157753"/>
                  </a:ext>
                </a:extLst>
              </a:tr>
              <a:tr h="185592">
                <a:tc gridSpan="4">
                  <a:txBody>
                    <a:bodyPr/>
                    <a:lstStyle/>
                    <a:p>
                      <a:pPr>
                        <a:lnSpc>
                          <a:spcPct val="107000"/>
                        </a:lnSpc>
                        <a:spcAft>
                          <a:spcPts val="800"/>
                        </a:spcAft>
                        <a:buNone/>
                      </a:pPr>
                      <a:r>
                        <a:rPr lang="en-US" sz="1300">
                          <a:effectLst/>
                          <a:latin typeface="+mn-lt"/>
                        </a:rPr>
                        <a:t>Energy</a:t>
                      </a:r>
                      <a:r>
                        <a:rPr lang="en-US" sz="1300" baseline="0">
                          <a:effectLst/>
                          <a:latin typeface="+mn-lt"/>
                        </a:rPr>
                        <a:t> efficiency</a:t>
                      </a:r>
                      <a:r>
                        <a:rPr lang="en-US" sz="1300">
                          <a:effectLst/>
                          <a:latin typeface="+mn-lt"/>
                        </a:rPr>
                        <a:t> due to reduced cumulative losses with lighter kiln</a:t>
                      </a:r>
                      <a:r>
                        <a:rPr lang="en-US" sz="1300" baseline="0">
                          <a:effectLst/>
                          <a:latin typeface="+mn-lt"/>
                        </a:rPr>
                        <a:t> car.</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7706994"/>
                  </a:ext>
                </a:extLst>
              </a:tr>
              <a:tr h="185592">
                <a:tc>
                  <a:txBody>
                    <a:bodyPr/>
                    <a:lstStyle/>
                    <a:p>
                      <a:pPr>
                        <a:lnSpc>
                          <a:spcPct val="107000"/>
                        </a:lnSpc>
                        <a:spcAft>
                          <a:spcPts val="800"/>
                        </a:spcAft>
                        <a:buNone/>
                      </a:pPr>
                      <a:r>
                        <a:rPr lang="en-US" sz="1300">
                          <a:effectLst/>
                          <a:latin typeface="+mn-lt"/>
                        </a:rPr>
                        <a:t>Mass of bricks on the kiln</a:t>
                      </a:r>
                      <a:r>
                        <a:rPr lang="en-US" sz="1300" baseline="0">
                          <a:effectLst/>
                          <a:latin typeface="+mn-lt"/>
                        </a:rPr>
                        <a:t> car.</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3,188</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4,253</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21038058"/>
                  </a:ext>
                </a:extLst>
              </a:tr>
              <a:tr h="185592">
                <a:tc>
                  <a:txBody>
                    <a:bodyPr/>
                    <a:lstStyle/>
                    <a:p>
                      <a:pPr>
                        <a:lnSpc>
                          <a:spcPct val="107000"/>
                        </a:lnSpc>
                        <a:spcAft>
                          <a:spcPts val="800"/>
                        </a:spcAft>
                        <a:buNone/>
                      </a:pPr>
                      <a:r>
                        <a:rPr lang="en-US" sz="1300">
                          <a:effectLst/>
                          <a:latin typeface="+mn-lt"/>
                        </a:rPr>
                        <a:t>Kiln car construction volume</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6837</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3636</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78033874"/>
                  </a:ext>
                </a:extLst>
              </a:tr>
              <a:tr h="185592">
                <a:tc>
                  <a:txBody>
                    <a:bodyPr/>
                    <a:lstStyle/>
                    <a:p>
                      <a:pPr>
                        <a:lnSpc>
                          <a:spcPct val="107000"/>
                        </a:lnSpc>
                        <a:spcAft>
                          <a:spcPts val="800"/>
                        </a:spcAft>
                        <a:buNone/>
                      </a:pPr>
                      <a:r>
                        <a:rPr lang="en-US" sz="1300">
                          <a:effectLst/>
                          <a:latin typeface="+mn-lt"/>
                        </a:rPr>
                        <a:t>Weight of the steel frame of the kiln car</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kg/wagon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663</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663</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17457801"/>
                  </a:ext>
                </a:extLst>
              </a:tr>
              <a:tr h="185592">
                <a:tc>
                  <a:txBody>
                    <a:bodyPr/>
                    <a:lstStyle/>
                    <a:p>
                      <a:pPr>
                        <a:lnSpc>
                          <a:spcPct val="107000"/>
                        </a:lnSpc>
                        <a:spcAft>
                          <a:spcPts val="800"/>
                        </a:spcAft>
                        <a:buNone/>
                      </a:pPr>
                      <a:r>
                        <a:rPr lang="en-US" sz="1300">
                          <a:latin typeface="+mn-lt"/>
                        </a:rPr>
                        <a:t>Accumulation losses</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kJ/wagon</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529397</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391367</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565652721"/>
                  </a:ext>
                </a:extLst>
              </a:tr>
              <a:tr h="185592">
                <a:tc>
                  <a:txBody>
                    <a:bodyPr/>
                    <a:lstStyle/>
                    <a:p>
                      <a:pPr>
                        <a:lnSpc>
                          <a:spcPct val="107000"/>
                        </a:lnSpc>
                        <a:spcAft>
                          <a:spcPts val="800"/>
                        </a:spcAft>
                        <a:buNone/>
                      </a:pPr>
                      <a:r>
                        <a:rPr lang="en-US" sz="1300">
                          <a:latin typeface="+mn-lt"/>
                        </a:rPr>
                        <a:t>Accumulation losses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a:t>
                      </a:r>
                      <a:r>
                        <a:rPr lang="en-US" sz="1300" baseline="0">
                          <a:effectLst/>
                          <a:latin typeface="+mn-lt"/>
                        </a:rPr>
                        <a:t>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166.1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dirty="0">
                          <a:effectLst/>
                          <a:latin typeface="+mn-lt"/>
                        </a:rPr>
                        <a:t>92.0</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216402255"/>
                  </a:ext>
                </a:extLst>
              </a:tr>
              <a:tr h="186816">
                <a:tc>
                  <a:txBody>
                    <a:bodyPr/>
                    <a:lstStyle/>
                    <a:p>
                      <a:pPr>
                        <a:lnSpc>
                          <a:spcPct val="107000"/>
                        </a:lnSpc>
                        <a:spcAft>
                          <a:spcPts val="800"/>
                        </a:spcAft>
                        <a:buNone/>
                      </a:pPr>
                      <a:r>
                        <a:rPr lang="en-US" sz="1300">
                          <a:latin typeface="+mn-lt"/>
                        </a:rPr>
                        <a:t>Accumulation losses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74.1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271721739"/>
                  </a:ext>
                </a:extLst>
              </a:tr>
              <a:tr h="186816">
                <a:tc>
                  <a:txBody>
                    <a:bodyPr/>
                    <a:lstStyle/>
                    <a:p>
                      <a:pPr>
                        <a:lnSpc>
                          <a:spcPct val="107000"/>
                        </a:lnSpc>
                        <a:spcAft>
                          <a:spcPts val="800"/>
                        </a:spcAft>
                        <a:buNone/>
                      </a:pPr>
                      <a:r>
                        <a:rPr lang="en-US" sz="1300">
                          <a:effectLst/>
                          <a:latin typeface="+mn-lt"/>
                        </a:rPr>
                        <a:t>% Energy</a:t>
                      </a:r>
                      <a:r>
                        <a:rPr lang="en-US" sz="1300" baseline="0">
                          <a:effectLst/>
                          <a:latin typeface="+mn-lt"/>
                        </a:rPr>
                        <a:t> efficiency</a:t>
                      </a:r>
                      <a:r>
                        <a:rPr lang="en-US" sz="1300">
                          <a:effectLst/>
                          <a:latin typeface="+mn-lt"/>
                        </a:rPr>
                        <a:t> by accumulation</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45%</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03038440"/>
                  </a:ext>
                </a:extLst>
              </a:tr>
              <a:tr h="371185">
                <a:tc>
                  <a:txBody>
                    <a:bodyPr/>
                    <a:lstStyle/>
                    <a:p>
                      <a:pPr>
                        <a:lnSpc>
                          <a:spcPct val="107000"/>
                        </a:lnSpc>
                        <a:spcAft>
                          <a:spcPts val="800"/>
                        </a:spcAft>
                        <a:buNone/>
                      </a:pPr>
                      <a:r>
                        <a:rPr lang="en-US" sz="1300">
                          <a:effectLst/>
                          <a:latin typeface="+mn-lt"/>
                        </a:rPr>
                        <a:t>Total accumulated losses and emissions before project implementation</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560.6</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300">
                          <a:effectLst/>
                          <a:latin typeface="+mn-lt"/>
                        </a:rPr>
                        <a:t>307.4</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010584802"/>
                  </a:ext>
                </a:extLst>
              </a:tr>
              <a:tr h="186816">
                <a:tc>
                  <a:txBody>
                    <a:bodyPr/>
                    <a:lstStyle/>
                    <a:p>
                      <a:pPr>
                        <a:lnSpc>
                          <a:spcPct val="107000"/>
                        </a:lnSpc>
                        <a:spcAft>
                          <a:spcPts val="800"/>
                        </a:spcAft>
                        <a:buNone/>
                      </a:pPr>
                      <a:r>
                        <a:rPr lang="en-US" sz="1300">
                          <a:effectLst/>
                          <a:latin typeface="+mn-lt"/>
                        </a:rPr>
                        <a:t>Total loss reduced by accumulation and emissions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a:effectLst/>
                          <a:latin typeface="+mn-lt"/>
                        </a:rPr>
                        <a:t>kJ/kg bricks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a:effectLst/>
                          <a:latin typeface="+mn-lt"/>
                        </a:rPr>
                        <a:t>253.21</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58797132"/>
                  </a:ext>
                </a:extLst>
              </a:tr>
              <a:tr h="186816">
                <a:tc>
                  <a:txBody>
                    <a:bodyPr/>
                    <a:lstStyle/>
                    <a:p>
                      <a:pPr>
                        <a:lnSpc>
                          <a:spcPct val="107000"/>
                        </a:lnSpc>
                        <a:spcAft>
                          <a:spcPts val="800"/>
                        </a:spcAft>
                        <a:buNone/>
                      </a:pPr>
                      <a:r>
                        <a:rPr lang="en-US" sz="1300">
                          <a:effectLst/>
                          <a:latin typeface="+mn-lt"/>
                        </a:rPr>
                        <a:t>% of losses reduced due to accumulation and emissions</a:t>
                      </a:r>
                      <a:endParaRPr lang="en-US" sz="13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300" dirty="0">
                          <a:effectLst/>
                          <a:latin typeface="+mn-lt"/>
                        </a:rPr>
                        <a:t>%</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300" dirty="0">
                          <a:effectLst/>
                          <a:latin typeface="+mn-lt"/>
                        </a:rPr>
                        <a:t>45%</a:t>
                      </a:r>
                      <a:endParaRPr lang="en-US" sz="13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163239547"/>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spTree>
    <p:extLst>
      <p:ext uri="{BB962C8B-B14F-4D97-AF65-F5344CB8AC3E}">
        <p14:creationId xmlns:p14="http://schemas.microsoft.com/office/powerpoint/2010/main" val="3979765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91F804F-F978-8293-DAA6-F056C3B9991D}"/>
              </a:ext>
            </a:extLst>
          </p:cNvPr>
          <p:cNvGraphicFramePr>
            <a:graphicFrameLocks noGrp="1"/>
          </p:cNvGraphicFramePr>
          <p:nvPr>
            <p:extLst>
              <p:ext uri="{D42A27DB-BD31-4B8C-83A1-F6EECF244321}">
                <p14:modId xmlns:p14="http://schemas.microsoft.com/office/powerpoint/2010/main" val="1318519436"/>
              </p:ext>
            </p:extLst>
          </p:nvPr>
        </p:nvGraphicFramePr>
        <p:xfrm>
          <a:off x="457199" y="963531"/>
          <a:ext cx="8216900" cy="3628835"/>
        </p:xfrm>
        <a:graphic>
          <a:graphicData uri="http://schemas.openxmlformats.org/drawingml/2006/table">
            <a:tbl>
              <a:tblPr firstRow="1" firstCol="1" bandRow="1">
                <a:tableStyleId>{12ACAA50-B3C0-4FEF-8DD3-66675128A787}</a:tableStyleId>
              </a:tblPr>
              <a:tblGrid>
                <a:gridCol w="4356101">
                  <a:extLst>
                    <a:ext uri="{9D8B030D-6E8A-4147-A177-3AD203B41FA5}">
                      <a16:colId xmlns:a16="http://schemas.microsoft.com/office/drawing/2014/main" val="2805759259"/>
                    </a:ext>
                  </a:extLst>
                </a:gridCol>
                <a:gridCol w="1092200">
                  <a:extLst>
                    <a:ext uri="{9D8B030D-6E8A-4147-A177-3AD203B41FA5}">
                      <a16:colId xmlns:a16="http://schemas.microsoft.com/office/drawing/2014/main" val="847112570"/>
                    </a:ext>
                  </a:extLst>
                </a:gridCol>
                <a:gridCol w="1397000">
                  <a:extLst>
                    <a:ext uri="{9D8B030D-6E8A-4147-A177-3AD203B41FA5}">
                      <a16:colId xmlns:a16="http://schemas.microsoft.com/office/drawing/2014/main" val="3758222022"/>
                    </a:ext>
                  </a:extLst>
                </a:gridCol>
                <a:gridCol w="1371599">
                  <a:extLst>
                    <a:ext uri="{9D8B030D-6E8A-4147-A177-3AD203B41FA5}">
                      <a16:colId xmlns:a16="http://schemas.microsoft.com/office/drawing/2014/main" val="1448988736"/>
                    </a:ext>
                  </a:extLst>
                </a:gridCol>
              </a:tblGrid>
              <a:tr h="408090">
                <a:tc>
                  <a:txBody>
                    <a:bodyPr/>
                    <a:lstStyle/>
                    <a:p>
                      <a:pPr algn="ctr">
                        <a:lnSpc>
                          <a:spcPct val="107000"/>
                        </a:lnSpc>
                        <a:spcAft>
                          <a:spcPts val="800"/>
                        </a:spcAft>
                        <a:buNone/>
                      </a:pPr>
                      <a:r>
                        <a:rPr lang="en-US" sz="1400" b="1" i="0" u="none" strike="noStrike" cap="none">
                          <a:solidFill>
                            <a:srgbClr val="000000"/>
                          </a:solidFill>
                          <a:effectLst/>
                          <a:latin typeface="+mn-lt"/>
                          <a:ea typeface="Arial"/>
                          <a:cs typeface="Arial"/>
                          <a:sym typeface="Arial"/>
                        </a:rPr>
                        <a:t>Describe</a:t>
                      </a:r>
                      <a:endParaRPr lang="en-US" sz="1400" b="1" i="0" u="none" strike="noStrike" cap="none" dirty="0">
                        <a:solidFill>
                          <a:srgbClr val="000000"/>
                        </a:solidFill>
                        <a:effectLst/>
                        <a:latin typeface="+mn-lt"/>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b="1">
                          <a:effectLst/>
                          <a:latin typeface="+mn-lt"/>
                        </a:rPr>
                        <a:t>Unit</a:t>
                      </a:r>
                      <a:endParaRPr lang="en-US" sz="1400" b="1"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b="1" i="0" u="none" strike="noStrike" cap="none">
                          <a:solidFill>
                            <a:srgbClr val="000000"/>
                          </a:solidFill>
                          <a:effectLst/>
                          <a:latin typeface="Arial"/>
                          <a:ea typeface="Arial"/>
                          <a:cs typeface="Arial"/>
                          <a:sym typeface="Arial"/>
                        </a:rPr>
                        <a:t>System before renovation</a:t>
                      </a:r>
                      <a:endParaRPr lang="en-US" sz="1400" b="1" i="0" u="none" strike="noStrike" cap="none" dirty="0">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tc>
                  <a:txBody>
                    <a:bodyPr/>
                    <a:lstStyle/>
                    <a:p>
                      <a:pPr algn="ctr">
                        <a:lnSpc>
                          <a:spcPct val="107000"/>
                        </a:lnSpc>
                        <a:spcAft>
                          <a:spcPts val="800"/>
                        </a:spcAft>
                        <a:buNone/>
                      </a:pPr>
                      <a:r>
                        <a:rPr lang="en-US" sz="1400" b="1" i="0" u="none" strike="noStrike" cap="none">
                          <a:solidFill>
                            <a:srgbClr val="000000"/>
                          </a:solidFill>
                          <a:effectLst/>
                          <a:latin typeface="Arial"/>
                          <a:ea typeface="Arial"/>
                          <a:cs typeface="Arial"/>
                          <a:sym typeface="Arial"/>
                        </a:rPr>
                        <a:t>System</a:t>
                      </a:r>
                      <a:r>
                        <a:rPr lang="en-US" sz="1400" b="1" i="0" u="none" strike="noStrike" cap="none" baseline="0">
                          <a:solidFill>
                            <a:srgbClr val="000000"/>
                          </a:solidFill>
                          <a:effectLst/>
                          <a:latin typeface="Arial"/>
                          <a:ea typeface="Arial"/>
                          <a:cs typeface="Arial"/>
                          <a:sym typeface="Arial"/>
                        </a:rPr>
                        <a:t> after renovation</a:t>
                      </a:r>
                      <a:endParaRPr lang="en-US" sz="1400" b="1" i="0" u="none" strike="noStrike" cap="none" dirty="0">
                        <a:solidFill>
                          <a:srgbClr val="000000"/>
                        </a:solidFill>
                        <a:effectLst/>
                        <a:latin typeface="Arial"/>
                        <a:ea typeface="Calibri" panose="020F0502020204030204" pitchFamily="34" charset="0"/>
                        <a:cs typeface="Times New Roman" panose="02020603050405020304" pitchFamily="18" charset="0"/>
                        <a:sym typeface="Arial"/>
                      </a:endParaRPr>
                    </a:p>
                  </a:txBody>
                  <a:tcPr marL="13334" marR="13334" marT="0" marB="0" anchor="b"/>
                </a:tc>
                <a:extLst>
                  <a:ext uri="{0D108BD9-81ED-4DB2-BD59-A6C34878D82A}">
                    <a16:rowId xmlns:a16="http://schemas.microsoft.com/office/drawing/2014/main" val="495223057"/>
                  </a:ext>
                </a:extLst>
              </a:tr>
              <a:tr h="204045">
                <a:tc gridSpan="4">
                  <a:txBody>
                    <a:bodyPr/>
                    <a:lstStyle/>
                    <a:p>
                      <a:pPr>
                        <a:lnSpc>
                          <a:spcPct val="107000"/>
                        </a:lnSpc>
                        <a:spcAft>
                          <a:spcPts val="800"/>
                        </a:spcAft>
                        <a:buNone/>
                      </a:pPr>
                      <a:r>
                        <a:rPr lang="en-US" sz="1400">
                          <a:effectLst/>
                          <a:latin typeface="+mn-lt"/>
                        </a:rPr>
                        <a:t>Replace the</a:t>
                      </a:r>
                      <a:r>
                        <a:rPr lang="en-US" sz="1400" baseline="0">
                          <a:effectLst/>
                          <a:latin typeface="+mn-lt"/>
                        </a:rPr>
                        <a:t> </a:t>
                      </a:r>
                      <a:r>
                        <a:rPr lang="en-US" sz="1400">
                          <a:effectLst/>
                          <a:latin typeface="+mn-lt"/>
                        </a:rPr>
                        <a:t>coal sprinkled on the kiln with sawdust</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87333806"/>
                  </a:ext>
                </a:extLst>
              </a:tr>
              <a:tr h="204045">
                <a:tc>
                  <a:txBody>
                    <a:bodyPr/>
                    <a:lstStyle/>
                    <a:p>
                      <a:pPr>
                        <a:lnSpc>
                          <a:spcPct val="107000"/>
                        </a:lnSpc>
                        <a:spcAft>
                          <a:spcPts val="800"/>
                        </a:spcAft>
                        <a:buNone/>
                      </a:pPr>
                      <a:r>
                        <a:rPr lang="en-US" sz="1400">
                          <a:effectLst/>
                          <a:latin typeface="+mn-lt"/>
                        </a:rPr>
                        <a:t>Amount of sawdust sprinkled into the kiln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kg/bricks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400">
                          <a:effectLst/>
                          <a:latin typeface="+mn-lt"/>
                        </a:rPr>
                        <a:t>0.008145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22927836"/>
                  </a:ext>
                </a:extLst>
              </a:tr>
              <a:tr h="204045">
                <a:tc>
                  <a:txBody>
                    <a:bodyPr/>
                    <a:lstStyle/>
                    <a:p>
                      <a:pPr>
                        <a:lnSpc>
                          <a:spcPct val="107000"/>
                        </a:lnSpc>
                        <a:spcAft>
                          <a:spcPts val="800"/>
                        </a:spcAft>
                        <a:buNone/>
                      </a:pPr>
                      <a:r>
                        <a:rPr lang="en-US" sz="1400">
                          <a:effectLst/>
                          <a:latin typeface="+mn-lt"/>
                        </a:rPr>
                        <a:t>% reduced energy</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gn="ctr">
                        <a:lnSpc>
                          <a:spcPct val="107000"/>
                        </a:lnSpc>
                        <a:spcAft>
                          <a:spcPts val="800"/>
                        </a:spcAft>
                        <a:buNone/>
                      </a:pPr>
                      <a:r>
                        <a:rPr lang="en-US" sz="1400" dirty="0">
                          <a:effectLst/>
                          <a:latin typeface="+mn-lt"/>
                        </a:rPr>
                        <a:t>0.52</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02850151"/>
                  </a:ext>
                </a:extLst>
              </a:tr>
              <a:tr h="204045">
                <a:tc>
                  <a:txBody>
                    <a:bodyPr/>
                    <a:lstStyle/>
                    <a:p>
                      <a:pPr>
                        <a:lnSpc>
                          <a:spcPct val="107000"/>
                        </a:lnSpc>
                        <a:spcAft>
                          <a:spcPts val="800"/>
                        </a:spcAft>
                        <a:buNone/>
                      </a:pPr>
                      <a:r>
                        <a:rPr lang="en-US" sz="1400">
                          <a:effectLst/>
                          <a:latin typeface="+mn-lt"/>
                        </a:rPr>
                        <a:t>Fuel cost savings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1330284499"/>
                  </a:ext>
                </a:extLst>
              </a:tr>
              <a:tr h="204045">
                <a:tc>
                  <a:txBody>
                    <a:bodyPr/>
                    <a:lstStyle/>
                    <a:p>
                      <a:pPr>
                        <a:lnSpc>
                          <a:spcPct val="107000"/>
                        </a:lnSpc>
                        <a:spcAft>
                          <a:spcPts val="800"/>
                        </a:spcAft>
                        <a:buNone/>
                      </a:pPr>
                      <a:r>
                        <a:rPr lang="en-US" sz="1400">
                          <a:effectLst/>
                          <a:latin typeface="+mn-lt"/>
                        </a:rPr>
                        <a:t>Total fuel cost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632,100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253,438</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2609205"/>
                  </a:ext>
                </a:extLst>
              </a:tr>
              <a:tr h="204045">
                <a:tc>
                  <a:txBody>
                    <a:bodyPr/>
                    <a:lstStyle/>
                    <a:p>
                      <a:pPr>
                        <a:lnSpc>
                          <a:spcPct val="107000"/>
                        </a:lnSpc>
                        <a:spcAft>
                          <a:spcPts val="800"/>
                        </a:spcAft>
                        <a:buNone/>
                      </a:pPr>
                      <a:r>
                        <a:rPr lang="en-US" sz="1400">
                          <a:effectLst/>
                          <a:latin typeface="+mn-lt"/>
                        </a:rPr>
                        <a:t>Fuel costs are reduced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 378,663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1728415406"/>
                  </a:ext>
                </a:extLst>
              </a:tr>
              <a:tr h="204045">
                <a:tc>
                  <a:txBody>
                    <a:bodyPr/>
                    <a:lstStyle/>
                    <a:p>
                      <a:pPr>
                        <a:lnSpc>
                          <a:spcPct val="107000"/>
                        </a:lnSpc>
                        <a:spcAft>
                          <a:spcPts val="800"/>
                        </a:spcAft>
                        <a:buNone/>
                      </a:pPr>
                      <a:r>
                        <a:rPr lang="en-US" sz="1400">
                          <a:effectLst/>
                          <a:latin typeface="+mn-lt"/>
                        </a:rPr>
                        <a:t>Fuel costs are reduced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dirty="0">
                          <a:effectLst/>
                          <a:latin typeface="+mn-lt"/>
                        </a:rPr>
                        <a:t>2,999,010,647</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extLst>
                  <a:ext uri="{0D108BD9-81ED-4DB2-BD59-A6C34878D82A}">
                    <a16:rowId xmlns:a16="http://schemas.microsoft.com/office/drawing/2014/main" val="2736441459"/>
                  </a:ext>
                </a:extLst>
              </a:tr>
              <a:tr h="204045">
                <a:tc>
                  <a:txBody>
                    <a:bodyPr/>
                    <a:lstStyle/>
                    <a:p>
                      <a:pPr>
                        <a:lnSpc>
                          <a:spcPct val="107000"/>
                        </a:lnSpc>
                        <a:spcAft>
                          <a:spcPts val="800"/>
                        </a:spcAft>
                        <a:buNone/>
                      </a:pPr>
                      <a:r>
                        <a:rPr lang="en-US" sz="1400">
                          <a:effectLst/>
                          <a:latin typeface="+mn-lt"/>
                        </a:rPr>
                        <a:t>Cracked waste due to firing</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2.15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0.88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79197811"/>
                  </a:ext>
                </a:extLst>
              </a:tr>
              <a:tr h="204045">
                <a:tc>
                  <a:txBody>
                    <a:bodyPr/>
                    <a:lstStyle/>
                    <a:p>
                      <a:pPr>
                        <a:lnSpc>
                          <a:spcPct val="107000"/>
                        </a:lnSpc>
                        <a:spcAft>
                          <a:spcPts val="800"/>
                        </a:spcAft>
                        <a:buNone/>
                      </a:pPr>
                      <a:r>
                        <a:rPr lang="en-US" sz="1400">
                          <a:effectLst/>
                          <a:latin typeface="+mn-lt"/>
                        </a:rPr>
                        <a:t>Poor quality products due to firing</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15</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33040298"/>
                  </a:ext>
                </a:extLst>
              </a:tr>
              <a:tr h="204045">
                <a:tc>
                  <a:txBody>
                    <a:bodyPr/>
                    <a:lstStyle/>
                    <a:p>
                      <a:pPr>
                        <a:lnSpc>
                          <a:spcPct val="107000"/>
                        </a:lnSpc>
                        <a:spcAft>
                          <a:spcPts val="800"/>
                        </a:spcAft>
                        <a:buNone/>
                      </a:pPr>
                      <a:r>
                        <a:rPr lang="en-US" sz="1400">
                          <a:effectLst/>
                          <a:latin typeface="+mn-lt"/>
                        </a:rPr>
                        <a:t>Revenue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3,066,598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3,755,215</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655343853"/>
                  </a:ext>
                </a:extLst>
              </a:tr>
              <a:tr h="204045">
                <a:tc>
                  <a:txBody>
                    <a:bodyPr/>
                    <a:lstStyle/>
                    <a:p>
                      <a:pPr>
                        <a:lnSpc>
                          <a:spcPct val="107000"/>
                        </a:lnSpc>
                        <a:spcAft>
                          <a:spcPts val="800"/>
                        </a:spcAft>
                        <a:buNone/>
                      </a:pPr>
                      <a:r>
                        <a:rPr lang="en-US" sz="1400">
                          <a:effectLst/>
                          <a:latin typeface="+mn-lt"/>
                        </a:rPr>
                        <a:t>Expense</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1,912,500</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2,444,696</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30467907"/>
                  </a:ext>
                </a:extLst>
              </a:tr>
              <a:tr h="204045">
                <a:tc>
                  <a:txBody>
                    <a:bodyPr/>
                    <a:lstStyle/>
                    <a:p>
                      <a:pPr>
                        <a:lnSpc>
                          <a:spcPct val="107000"/>
                        </a:lnSpc>
                        <a:spcAft>
                          <a:spcPts val="800"/>
                        </a:spcAft>
                        <a:buNone/>
                      </a:pPr>
                      <a:r>
                        <a:rPr lang="en-US" sz="1400">
                          <a:effectLst/>
                          <a:latin typeface="+mn-lt"/>
                        </a:rPr>
                        <a:t>Profit achieved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VND/hour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a:effectLst/>
                          <a:latin typeface="+mn-lt"/>
                        </a:rPr>
                        <a:t>1,154,098</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400" dirty="0">
                          <a:effectLst/>
                          <a:latin typeface="+mn-lt"/>
                        </a:rPr>
                        <a:t>1,310,520</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13769442"/>
                  </a:ext>
                </a:extLst>
              </a:tr>
              <a:tr h="204045">
                <a:tc>
                  <a:txBody>
                    <a:bodyPr/>
                    <a:lstStyle/>
                    <a:p>
                      <a:pPr>
                        <a:lnSpc>
                          <a:spcPct val="107000"/>
                        </a:lnSpc>
                        <a:spcAft>
                          <a:spcPts val="800"/>
                        </a:spcAft>
                        <a:buNone/>
                      </a:pPr>
                      <a:r>
                        <a:rPr lang="en-US" sz="1400">
                          <a:effectLst/>
                          <a:latin typeface="+mn-lt"/>
                        </a:rPr>
                        <a:t>Total profit from renovation</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dirty="0">
                          <a:effectLst/>
                          <a:latin typeface="+mn-lt"/>
                        </a:rPr>
                        <a:t>4,237,870,057 </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73179860"/>
                  </a:ext>
                </a:extLst>
              </a:tr>
              <a:tr h="204045">
                <a:tc>
                  <a:txBody>
                    <a:bodyPr/>
                    <a:lstStyle/>
                    <a:p>
                      <a:pPr>
                        <a:lnSpc>
                          <a:spcPct val="107000"/>
                        </a:lnSpc>
                        <a:spcAft>
                          <a:spcPts val="800"/>
                        </a:spcAft>
                        <a:buNone/>
                      </a:pPr>
                      <a:r>
                        <a:rPr lang="en-US" sz="1400">
                          <a:effectLst/>
                          <a:latin typeface="+mn-lt"/>
                        </a:rPr>
                        <a:t>Investment costs</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rPr>
                        <a:t>VND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a:effectLst/>
                          <a:latin typeface="+mn-lt"/>
                        </a:rPr>
                        <a:t>4,851,205,350 </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92569048"/>
                  </a:ext>
                </a:extLst>
              </a:tr>
              <a:tr h="204045">
                <a:tc>
                  <a:txBody>
                    <a:bodyPr/>
                    <a:lstStyle/>
                    <a:p>
                      <a:pPr>
                        <a:lnSpc>
                          <a:spcPct val="107000"/>
                        </a:lnSpc>
                        <a:spcAft>
                          <a:spcPts val="800"/>
                        </a:spcAft>
                        <a:buNone/>
                      </a:pPr>
                      <a:r>
                        <a:rPr lang="en-US" sz="1400">
                          <a:effectLst/>
                          <a:latin typeface="+mn-lt"/>
                        </a:rPr>
                        <a:t>Payback period</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400">
                          <a:effectLst/>
                          <a:latin typeface="+mn-lt"/>
                          <a:ea typeface="Calibri" panose="020F0502020204030204" pitchFamily="34" charset="0"/>
                          <a:cs typeface="Arial"/>
                        </a:rPr>
                        <a:t>year</a:t>
                      </a:r>
                      <a:endParaRPr lang="en-US" sz="1400">
                        <a:effectLst/>
                        <a:latin typeface="+mn-lt"/>
                        <a:ea typeface="Calibri" panose="020F0502020204030204" pitchFamily="34" charset="0"/>
                        <a:cs typeface="Times New Roman" panose="02020603050405020304" pitchFamily="18" charset="0"/>
                      </a:endParaRPr>
                    </a:p>
                  </a:txBody>
                  <a:tcPr marL="13334" marR="13334" marT="0" marB="0" anchor="b"/>
                </a:tc>
                <a:tc>
                  <a:txBody>
                    <a:bodyPr/>
                    <a:lstStyle/>
                    <a:p>
                      <a:endParaRPr lang="en-US"/>
                    </a:p>
                  </a:txBody>
                  <a:tcPr marL="13334" marR="13334" marT="0" marB="0" anchor="b"/>
                </a:tc>
                <a:tc>
                  <a:txBody>
                    <a:bodyPr/>
                    <a:lstStyle/>
                    <a:p>
                      <a:pPr>
                        <a:lnSpc>
                          <a:spcPct val="107000"/>
                        </a:lnSpc>
                        <a:spcAft>
                          <a:spcPts val="800"/>
                        </a:spcAft>
                        <a:buNone/>
                      </a:pPr>
                      <a:r>
                        <a:rPr lang="en-US" sz="1400" dirty="0">
                          <a:effectLst/>
                          <a:latin typeface="+mn-lt"/>
                        </a:rPr>
                        <a:t>1.145</a:t>
                      </a:r>
                      <a:endParaRPr lang="en-US" sz="1400" dirty="0">
                        <a:effectLst/>
                        <a:latin typeface="+mn-lt"/>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868821245"/>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0" y="481716"/>
            <a:ext cx="9144000" cy="371400"/>
          </a:xfrm>
        </p:spPr>
        <p:txBody>
          <a:bodyPr>
            <a:noAutofit/>
          </a:bodyPr>
          <a:lstStyle/>
          <a:p>
            <a:r>
              <a:rPr lang="en-US" sz="2000">
                <a:solidFill>
                  <a:schemeClr val="accent1">
                    <a:lumMod val="50000"/>
                  </a:schemeClr>
                </a:solidFill>
              </a:rPr>
              <a:t>THE RESULTS ACHIEVED FROM ENERGY EFFICIENCY ACTIVITIES</a:t>
            </a:r>
            <a:endParaRPr lang="en-US" sz="2000" dirty="0">
              <a:solidFill>
                <a:schemeClr val="accent1">
                  <a:lumMod val="50000"/>
                </a:schemeClr>
              </a:solidFill>
            </a:endParaRPr>
          </a:p>
        </p:txBody>
      </p:sp>
    </p:spTree>
    <p:extLst>
      <p:ext uri="{BB962C8B-B14F-4D97-AF65-F5344CB8AC3E}">
        <p14:creationId xmlns:p14="http://schemas.microsoft.com/office/powerpoint/2010/main" val="1672997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474975"/>
            <a:ext cx="8229600" cy="371400"/>
          </a:xfrm>
        </p:spPr>
        <p:txBody>
          <a:bodyPr>
            <a:noAutofit/>
          </a:bodyPr>
          <a:lstStyle/>
          <a:p>
            <a:r>
              <a:rPr lang="en-US" sz="2400">
                <a:solidFill>
                  <a:schemeClr val="accent1">
                    <a:lumMod val="50000"/>
                  </a:schemeClr>
                </a:solidFill>
                <a:latin typeface="+mn-lt"/>
              </a:rPr>
              <a:t>CONCLUSION FOR THE CASE STUDY</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457200" y="954343"/>
            <a:ext cx="8229600" cy="2440647"/>
          </a:xfrm>
        </p:spPr>
        <p:txBody>
          <a:bodyPr>
            <a:noAutofit/>
          </a:bodyPr>
          <a:lstStyle/>
          <a:p>
            <a:pPr algn="just"/>
            <a:r>
              <a:rPr lang="en-US" sz="1600">
                <a:solidFill>
                  <a:srgbClr val="000000"/>
                </a:solidFill>
                <a:ea typeface="Cambria" panose="02040503050406030204" pitchFamily="18" charset="0"/>
                <a:cs typeface="Calibri" panose="020F0502020204030204" pitchFamily="34" charset="0"/>
              </a:rPr>
              <a:t>The energy efficiency solution here is a comprehensive approach to improve the entire kiln, drying system, and trolley system, which should bring high efficiency in energy saving in brick production using the Tunnel Kiln.</a:t>
            </a:r>
          </a:p>
          <a:p>
            <a:pPr algn="just"/>
            <a:r>
              <a:rPr lang="en-US" sz="1600">
                <a:solidFill>
                  <a:srgbClr val="000000"/>
                </a:solidFill>
                <a:ea typeface="Cambria" panose="02040503050406030204" pitchFamily="18" charset="0"/>
                <a:cs typeface="Calibri" panose="020F0502020204030204" pitchFamily="34" charset="0"/>
              </a:rPr>
              <a:t>The effectiveness of the renovation has led to significant accompanying effects, including:</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Improving the quality of the finished product</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Producing solid brick products while the kiln could not produce this type of product before.</a:t>
            </a:r>
          </a:p>
          <a:p>
            <a:pPr marL="742950" indent="-285750" algn="just">
              <a:buFont typeface="Courier New" panose="02070309020205020404" pitchFamily="49" charset="0"/>
              <a:buChar char="o"/>
            </a:pPr>
            <a:r>
              <a:rPr lang="en-US" sz="1600">
                <a:solidFill>
                  <a:srgbClr val="000000"/>
                </a:solidFill>
                <a:ea typeface="Cambria" panose="02040503050406030204" pitchFamily="18" charset="0"/>
                <a:cs typeface="Calibri" panose="020F0502020204030204" pitchFamily="34" charset="0"/>
              </a:rPr>
              <a:t>Electricity savings due to the use of frequency converters and changing the way bricks are arranged to reduce air/smoke resistance</a:t>
            </a:r>
          </a:p>
          <a:p>
            <a:pPr algn="just"/>
            <a:r>
              <a:rPr lang="en-US" sz="1600">
                <a:solidFill>
                  <a:srgbClr val="000000"/>
                </a:solidFill>
                <a:ea typeface="Cambria" panose="02040503050406030204" pitchFamily="18" charset="0"/>
                <a:cs typeface="Calibri" panose="020F0502020204030204" pitchFamily="34" charset="0"/>
              </a:rPr>
              <a:t>In general, each type of technology and factory, when surveyed and balanced, can help find feasible energy efficiency solutions.</a:t>
            </a:r>
          </a:p>
          <a:p>
            <a:pPr algn="just"/>
            <a:r>
              <a:rPr lang="en-US" sz="1600">
                <a:solidFill>
                  <a:srgbClr val="000000"/>
                </a:solidFill>
                <a:ea typeface="Cambria" panose="02040503050406030204" pitchFamily="18" charset="0"/>
                <a:cs typeface="Calibri" panose="020F0502020204030204" pitchFamily="34" charset="0"/>
              </a:rPr>
              <a:t>Continuously searching for lessons learned, new technology applications, and new effective management methods helps the energy saving process to always be implemented.</a:t>
            </a:r>
            <a:endParaRPr lang="en-US" sz="1600" dirty="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50520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FFE9D-3868-4412-1F57-9FC29316549A}"/>
              </a:ext>
            </a:extLst>
          </p:cNvPr>
          <p:cNvSpPr>
            <a:spLocks noGrp="1"/>
          </p:cNvSpPr>
          <p:nvPr>
            <p:ph type="title"/>
          </p:nvPr>
        </p:nvSpPr>
        <p:spPr/>
        <p:txBody>
          <a:bodyPr>
            <a:normAutofit fontScale="90000"/>
          </a:bodyPr>
          <a:lstStyle/>
          <a:p>
            <a:endParaRPr lang="en-VN"/>
          </a:p>
        </p:txBody>
      </p:sp>
      <p:sp>
        <p:nvSpPr>
          <p:cNvPr id="3" name="Text Placeholder 2">
            <a:extLst>
              <a:ext uri="{FF2B5EF4-FFF2-40B4-BE49-F238E27FC236}">
                <a16:creationId xmlns:a16="http://schemas.microsoft.com/office/drawing/2014/main" id="{68B509BC-74DF-A4CE-306B-81FF5A7D4956}"/>
              </a:ext>
            </a:extLst>
          </p:cNvPr>
          <p:cNvSpPr>
            <a:spLocks noGrp="1"/>
          </p:cNvSpPr>
          <p:nvPr>
            <p:ph type="body" idx="1"/>
          </p:nvPr>
        </p:nvSpPr>
        <p:spPr>
          <a:xfrm>
            <a:off x="1512914" y="1998247"/>
            <a:ext cx="6650183" cy="1595003"/>
          </a:xfrm>
        </p:spPr>
        <p:txBody>
          <a:bodyPr>
            <a:normAutofit/>
          </a:bodyPr>
          <a:lstStyle/>
          <a:p>
            <a:pPr marL="139697" indent="0">
              <a:buNone/>
            </a:pPr>
            <a:r>
              <a:rPr lang="en-US" sz="3600" b="1" dirty="0">
                <a:solidFill>
                  <a:schemeClr val="accent1">
                    <a:lumMod val="50000"/>
                  </a:schemeClr>
                </a:solidFill>
              </a:rPr>
              <a:t>CASE STUDY 2 – </a:t>
            </a:r>
          </a:p>
          <a:p>
            <a:pPr marL="139697" indent="0">
              <a:buNone/>
            </a:pPr>
            <a:r>
              <a:rPr lang="vi-VN" sz="3600" b="1" dirty="0">
                <a:solidFill>
                  <a:schemeClr val="accent1">
                    <a:lumMod val="50000"/>
                  </a:schemeClr>
                </a:solidFill>
              </a:rPr>
              <a:t>SONG DA CAO CUONG JSC</a:t>
            </a:r>
            <a:endParaRPr lang="en-VN" sz="3200" b="1" dirty="0"/>
          </a:p>
        </p:txBody>
      </p:sp>
    </p:spTree>
    <p:extLst>
      <p:ext uri="{BB962C8B-B14F-4D97-AF65-F5344CB8AC3E}">
        <p14:creationId xmlns:p14="http://schemas.microsoft.com/office/powerpoint/2010/main" val="3555121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FC7FC-70CE-5F98-79FE-8039BEFF6B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764936-41B2-F88D-A688-076149B220B2}"/>
              </a:ext>
            </a:extLst>
          </p:cNvPr>
          <p:cNvSpPr>
            <a:spLocks noGrp="1"/>
          </p:cNvSpPr>
          <p:nvPr>
            <p:ph type="title"/>
          </p:nvPr>
        </p:nvSpPr>
        <p:spPr/>
        <p:txBody>
          <a:bodyPr>
            <a:noAutofit/>
          </a:bodyPr>
          <a:lstStyle/>
          <a:p>
            <a:r>
              <a:rPr lang="en-US" sz="2400" dirty="0">
                <a:solidFill>
                  <a:schemeClr val="accent1">
                    <a:lumMod val="50000"/>
                  </a:schemeClr>
                </a:solidFill>
                <a:latin typeface="+mn-lt"/>
              </a:rPr>
              <a:t>CASE STUDY 2 – </a:t>
            </a:r>
            <a:r>
              <a:rPr lang="vi-VN" sz="2400" dirty="0">
                <a:solidFill>
                  <a:schemeClr val="accent1">
                    <a:lumMod val="50000"/>
                  </a:schemeClr>
                </a:solidFill>
                <a:latin typeface="+mn-lt"/>
              </a:rPr>
              <a:t>SONG DA CAO CUONG JSC</a:t>
            </a:r>
            <a:endParaRPr lang="aa-ET"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F225D68A-67B5-62F0-2B56-D00478DA0F1F}"/>
              </a:ext>
            </a:extLst>
          </p:cNvPr>
          <p:cNvSpPr>
            <a:spLocks noGrp="1"/>
          </p:cNvSpPr>
          <p:nvPr>
            <p:ph type="body" idx="1"/>
          </p:nvPr>
        </p:nvSpPr>
        <p:spPr>
          <a:xfrm>
            <a:off x="457200" y="1024662"/>
            <a:ext cx="4184906" cy="3029100"/>
          </a:xfrm>
        </p:spPr>
        <p:txBody>
          <a:bodyPr>
            <a:noAutofit/>
          </a:bodyPr>
          <a:lstStyle/>
          <a:p>
            <a:pPr marL="0" indent="0" algn="just">
              <a:lnSpc>
                <a:spcPct val="107000"/>
              </a:lnSpc>
              <a:spcBef>
                <a:spcPts val="600"/>
              </a:spcBef>
              <a:spcAft>
                <a:spcPts val="800"/>
              </a:spcAft>
              <a:buNone/>
            </a:pPr>
            <a:r>
              <a:rPr lang="vi-VN" sz="1400" b="1" dirty="0"/>
              <a:t>Song da Cao </a:t>
            </a:r>
            <a:r>
              <a:rPr lang="vi-VN" sz="1400" b="1" dirty="0" err="1"/>
              <a:t>Cuong</a:t>
            </a:r>
            <a:r>
              <a:rPr lang="vi-VN" sz="1400" b="1" dirty="0"/>
              <a:t> JSC</a:t>
            </a:r>
            <a:r>
              <a:rPr lang="en-US" sz="1400" b="1" dirty="0"/>
              <a:t>.</a:t>
            </a:r>
            <a:r>
              <a:rPr lang="en-US" sz="1400" dirty="0"/>
              <a:t>, </a:t>
            </a:r>
            <a:r>
              <a:rPr lang="en-US" dirty="0"/>
              <a:t>Song Da Cao Cuong Joint Stock Company </a:t>
            </a:r>
            <a:r>
              <a:rPr lang="vi-VN" dirty="0"/>
              <a:t>(SCL) </a:t>
            </a:r>
            <a:r>
              <a:rPr lang="en-US" dirty="0"/>
              <a:t>is a science and technology enterprise established in 2007 in Hai Duong province and headquartered at Km 28+100 meters, National Highway 18, Pha Lai </a:t>
            </a:r>
            <a:r>
              <a:rPr lang="vi-VN" dirty="0" err="1"/>
              <a:t>War</a:t>
            </a:r>
            <a:r>
              <a:rPr lang="vi-VN" dirty="0"/>
              <a:t>.</a:t>
            </a:r>
            <a:r>
              <a:rPr lang="en-US" dirty="0"/>
              <a:t>d, Chi Linh City, Hai Duong </a:t>
            </a:r>
            <a:r>
              <a:rPr lang="vi-VN" dirty="0" err="1"/>
              <a:t>Province</a:t>
            </a:r>
            <a:r>
              <a:rPr lang="vi-VN" dirty="0"/>
              <a:t>.</a:t>
            </a:r>
          </a:p>
          <a:p>
            <a:pPr marL="0" indent="0" algn="just">
              <a:lnSpc>
                <a:spcPct val="107000"/>
              </a:lnSpc>
              <a:spcBef>
                <a:spcPts val="600"/>
              </a:spcBef>
              <a:spcAft>
                <a:spcPts val="800"/>
              </a:spcAft>
              <a:buNone/>
            </a:pPr>
            <a:r>
              <a:rPr lang="vi-VN" dirty="0"/>
              <a:t>Song Da Cao </a:t>
            </a:r>
            <a:r>
              <a:rPr lang="vi-VN" dirty="0" err="1"/>
              <a:t>Cuong</a:t>
            </a:r>
            <a:r>
              <a:rPr lang="vi-VN" dirty="0"/>
              <a:t> </a:t>
            </a:r>
            <a:r>
              <a:rPr lang="vi-VN" dirty="0" err="1"/>
              <a:t>Joint</a:t>
            </a:r>
            <a:r>
              <a:rPr lang="vi-VN" dirty="0"/>
              <a:t> </a:t>
            </a:r>
            <a:r>
              <a:rPr lang="vi-VN" dirty="0" err="1"/>
              <a:t>Stock</a:t>
            </a:r>
            <a:r>
              <a:rPr lang="vi-VN" dirty="0"/>
              <a:t> </a:t>
            </a:r>
            <a:r>
              <a:rPr lang="vi-VN" dirty="0" err="1"/>
              <a:t>Company</a:t>
            </a:r>
            <a:r>
              <a:rPr lang="vi-VN" dirty="0"/>
              <a:t> </a:t>
            </a:r>
            <a:r>
              <a:rPr lang="vi-VN" dirty="0" err="1"/>
              <a:t>is</a:t>
            </a:r>
            <a:r>
              <a:rPr lang="vi-VN" dirty="0"/>
              <a:t> an </a:t>
            </a:r>
            <a:r>
              <a:rPr lang="vi-VN" dirty="0" err="1"/>
              <a:t>enterprise</a:t>
            </a:r>
            <a:r>
              <a:rPr lang="vi-VN" dirty="0"/>
              <a:t> </a:t>
            </a:r>
            <a:r>
              <a:rPr lang="vi-VN" dirty="0" err="1"/>
              <a:t>operating</a:t>
            </a:r>
            <a:r>
              <a:rPr lang="vi-VN" dirty="0"/>
              <a:t> in the </a:t>
            </a:r>
            <a:r>
              <a:rPr lang="vi-VN" dirty="0" err="1"/>
              <a:t>field</a:t>
            </a:r>
            <a:r>
              <a:rPr lang="vi-VN" dirty="0"/>
              <a:t> </a:t>
            </a:r>
            <a:r>
              <a:rPr lang="vi-VN" dirty="0" err="1"/>
              <a:t>of</a:t>
            </a:r>
            <a:r>
              <a:rPr lang="vi-VN" dirty="0"/>
              <a:t> </a:t>
            </a:r>
            <a:r>
              <a:rPr lang="vi-VN" dirty="0" err="1"/>
              <a:t>manufacturing</a:t>
            </a:r>
            <a:r>
              <a:rPr lang="vi-VN" dirty="0"/>
              <a:t> </a:t>
            </a:r>
            <a:r>
              <a:rPr lang="vi-VN" dirty="0" err="1"/>
              <a:t>new</a:t>
            </a:r>
            <a:r>
              <a:rPr lang="vi-VN" dirty="0"/>
              <a:t> </a:t>
            </a:r>
            <a:r>
              <a:rPr lang="vi-VN" dirty="0" err="1"/>
              <a:t>construction</a:t>
            </a:r>
            <a:r>
              <a:rPr lang="vi-VN" dirty="0"/>
              <a:t> </a:t>
            </a:r>
            <a:r>
              <a:rPr lang="vi-VN" dirty="0" err="1"/>
              <a:t>materials</a:t>
            </a:r>
            <a:r>
              <a:rPr lang="vi-VN" dirty="0"/>
              <a:t> </a:t>
            </a:r>
            <a:r>
              <a:rPr lang="vi-VN" dirty="0" err="1"/>
              <a:t>such</a:t>
            </a:r>
            <a:r>
              <a:rPr lang="vi-VN" dirty="0"/>
              <a:t> </a:t>
            </a:r>
            <a:r>
              <a:rPr lang="vi-VN" dirty="0" err="1"/>
              <a:t>as</a:t>
            </a:r>
            <a:r>
              <a:rPr lang="vi-VN" dirty="0"/>
              <a:t> </a:t>
            </a:r>
            <a:r>
              <a:rPr lang="vi-VN" dirty="0" err="1"/>
              <a:t>fly</a:t>
            </a:r>
            <a:r>
              <a:rPr lang="vi-VN" dirty="0"/>
              <a:t> </a:t>
            </a:r>
            <a:r>
              <a:rPr lang="vi-VN" dirty="0" err="1"/>
              <a:t>ash</a:t>
            </a:r>
            <a:r>
              <a:rPr lang="vi-VN" dirty="0"/>
              <a:t>, </a:t>
            </a:r>
            <a:r>
              <a:rPr lang="vi-VN" dirty="0" err="1"/>
              <a:t>ready-mixed</a:t>
            </a:r>
            <a:r>
              <a:rPr lang="vi-VN" dirty="0"/>
              <a:t> </a:t>
            </a:r>
            <a:r>
              <a:rPr lang="vi-VN" dirty="0" err="1"/>
              <a:t>dry</a:t>
            </a:r>
            <a:r>
              <a:rPr lang="vi-VN" dirty="0"/>
              <a:t> </a:t>
            </a:r>
            <a:r>
              <a:rPr lang="vi-VN" dirty="0" err="1"/>
              <a:t>mortar</a:t>
            </a:r>
            <a:r>
              <a:rPr lang="vi-VN" dirty="0"/>
              <a:t>, </a:t>
            </a:r>
            <a:r>
              <a:rPr lang="vi-VN" dirty="0" err="1"/>
              <a:t>stone</a:t>
            </a:r>
            <a:r>
              <a:rPr lang="vi-VN" dirty="0"/>
              <a:t> </a:t>
            </a:r>
            <a:r>
              <a:rPr lang="vi-VN" dirty="0" err="1"/>
              <a:t>tile</a:t>
            </a:r>
            <a:r>
              <a:rPr lang="vi-VN" dirty="0"/>
              <a:t> </a:t>
            </a:r>
            <a:r>
              <a:rPr lang="vi-VN" dirty="0" err="1"/>
              <a:t>adhesive</a:t>
            </a:r>
            <a:r>
              <a:rPr lang="vi-VN" dirty="0"/>
              <a:t>, </a:t>
            </a:r>
            <a:r>
              <a:rPr lang="vi-VN" dirty="0" err="1"/>
              <a:t>glue</a:t>
            </a:r>
            <a:r>
              <a:rPr lang="vi-VN" dirty="0"/>
              <a:t> </a:t>
            </a:r>
            <a:r>
              <a:rPr lang="vi-VN" dirty="0" err="1"/>
              <a:t>construction</a:t>
            </a:r>
            <a:r>
              <a:rPr lang="vi-VN" dirty="0"/>
              <a:t>, AAC </a:t>
            </a:r>
            <a:r>
              <a:rPr lang="vi-VN" dirty="0" err="1"/>
              <a:t>autoclaved</a:t>
            </a:r>
            <a:r>
              <a:rPr lang="vi-VN" dirty="0"/>
              <a:t> </a:t>
            </a:r>
            <a:r>
              <a:rPr lang="vi-VN" dirty="0" err="1"/>
              <a:t>light</a:t>
            </a:r>
            <a:r>
              <a:rPr lang="vi-VN" dirty="0"/>
              <a:t> </a:t>
            </a:r>
            <a:r>
              <a:rPr lang="vi-VN" dirty="0" err="1"/>
              <a:t>block</a:t>
            </a:r>
            <a:endParaRPr lang="aa-ET" sz="1200" dirty="0">
              <a:solidFill>
                <a:schemeClr val="tx1"/>
              </a:solidFill>
              <a:ea typeface="Cambria" panose="02040503050406030204" pitchFamily="18" charset="0"/>
            </a:endParaRPr>
          </a:p>
        </p:txBody>
      </p:sp>
      <p:pic>
        <p:nvPicPr>
          <p:cNvPr id="5" name="Billede 2">
            <a:extLst>
              <a:ext uri="{FF2B5EF4-FFF2-40B4-BE49-F238E27FC236}">
                <a16:creationId xmlns:a16="http://schemas.microsoft.com/office/drawing/2014/main" id="{5705146A-3EBF-A1E5-4657-B18CF0E6D416}"/>
              </a:ext>
            </a:extLst>
          </p:cNvPr>
          <p:cNvPicPr>
            <a:picLocks noChangeAspect="1"/>
          </p:cNvPicPr>
          <p:nvPr/>
        </p:nvPicPr>
        <p:blipFill rotWithShape="1">
          <a:blip r:embed="rId2"/>
          <a:srcRect l="25635" t="22266" r="56599" b="18712"/>
          <a:stretch/>
        </p:blipFill>
        <p:spPr bwMode="auto">
          <a:xfrm>
            <a:off x="4827389" y="1024662"/>
            <a:ext cx="3859411" cy="36063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77168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457200" y="411475"/>
            <a:ext cx="8387542" cy="371400"/>
          </a:xfrm>
        </p:spPr>
        <p:txBody>
          <a:bodyPr>
            <a:noAutofit/>
          </a:bodyPr>
          <a:lstStyle/>
          <a:p>
            <a:r>
              <a:rPr lang="en-US" sz="2400" dirty="0">
                <a:solidFill>
                  <a:schemeClr val="accent1">
                    <a:lumMod val="50000"/>
                  </a:schemeClr>
                </a:solidFill>
                <a:latin typeface="+mn-lt"/>
              </a:rPr>
              <a:t>CASE STUDY 1 – DONG TAM TUNNEL BRICK FACTORY</a:t>
            </a:r>
            <a:endParaRPr lang="aa-ET"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457200" y="1024662"/>
            <a:ext cx="4184906" cy="3029100"/>
          </a:xfrm>
        </p:spPr>
        <p:txBody>
          <a:bodyPr>
            <a:noAutofit/>
          </a:bodyPr>
          <a:lstStyle/>
          <a:p>
            <a:pPr marL="0" indent="0" algn="just">
              <a:lnSpc>
                <a:spcPct val="107000"/>
              </a:lnSpc>
              <a:spcBef>
                <a:spcPts val="600"/>
              </a:spcBef>
              <a:spcAft>
                <a:spcPts val="800"/>
              </a:spcAft>
              <a:buNone/>
            </a:pPr>
            <a:r>
              <a:rPr lang="en-US" sz="1400" b="1"/>
              <a:t>Dong Tam Co., Ltd.</a:t>
            </a:r>
            <a:r>
              <a:rPr lang="en-US" sz="1400"/>
              <a:t>, located at </a:t>
            </a:r>
            <a:r>
              <a:rPr lang="en-US" sz="1400">
                <a:solidFill>
                  <a:schemeClr val="tx1"/>
                </a:solidFill>
                <a:ea typeface="Calibri" panose="020F0502020204030204" pitchFamily="34" charset="0"/>
                <a:cs typeface="Times New Roman" panose="02020603050405020304" pitchFamily="18" charset="0"/>
              </a:rPr>
              <a:t>Km9, Road 391, Ky Son, Tu Ky, Hai Duong, established in 2003, producing construction bricks using a tunnel-style brick drying system with a total area of ​​about 40,000 m2, including a 6,000 m2 covered drying yard; 1,000 m2 outdoors; a 10,000 m2 soil gathering area; a 1,000 m2 covered raw soil storage house; a 500 m2 raw brick extrusion area; a 1,200 m2 tunnel drying kiln system; a 10,000 m2 finished product yard and an internal traffic system and office. </a:t>
            </a:r>
          </a:p>
          <a:p>
            <a:pPr marL="0" indent="0" algn="just">
              <a:lnSpc>
                <a:spcPct val="107000"/>
              </a:lnSpc>
              <a:spcBef>
                <a:spcPts val="600"/>
              </a:spcBef>
              <a:spcAft>
                <a:spcPts val="800"/>
              </a:spcAft>
              <a:buNone/>
            </a:pPr>
            <a:r>
              <a:rPr lang="en-US" sz="1400">
                <a:solidFill>
                  <a:schemeClr val="tx1"/>
                </a:solidFill>
                <a:ea typeface="Calibri" panose="020F0502020204030204" pitchFamily="34" charset="0"/>
                <a:cs typeface="Times New Roman" panose="02020603050405020304" pitchFamily="18" charset="0"/>
              </a:rPr>
              <a:t>The tunnel drying kiln system of Dong Tam brick production facility was built in 2003.</a:t>
            </a:r>
            <a:endParaRPr lang="aa-ET" sz="1200" dirty="0">
              <a:solidFill>
                <a:schemeClr val="tx1"/>
              </a:solidFill>
              <a:ea typeface="Cambria" panose="02040503050406030204" pitchFamily="18" charset="0"/>
            </a:endParaRPr>
          </a:p>
        </p:txBody>
      </p:sp>
      <p:pic>
        <p:nvPicPr>
          <p:cNvPr id="5" name="Billede 2">
            <a:extLst>
              <a:ext uri="{FF2B5EF4-FFF2-40B4-BE49-F238E27FC236}">
                <a16:creationId xmlns:a16="http://schemas.microsoft.com/office/drawing/2014/main" id="{F59B4ED9-2619-4F95-B5D5-C43548B080E0}"/>
              </a:ext>
            </a:extLst>
          </p:cNvPr>
          <p:cNvPicPr>
            <a:picLocks noChangeAspect="1"/>
          </p:cNvPicPr>
          <p:nvPr/>
        </p:nvPicPr>
        <p:blipFill rotWithShape="1">
          <a:blip r:embed="rId2"/>
          <a:srcRect l="25635" t="22266" r="56599" b="18712"/>
          <a:stretch/>
        </p:blipFill>
        <p:spPr bwMode="auto">
          <a:xfrm>
            <a:off x="4827389" y="1024662"/>
            <a:ext cx="3859411" cy="36063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0709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8E6AA-0F94-B6B6-FB53-F034099EE48F}"/>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92FF596E-EB14-2FDC-31E8-EF7E1A3E4D20}"/>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67B5D2D8-36B6-D1FC-7476-A182FFDCA3C0}"/>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2C4378CD-A803-4C6A-4188-83ACED3C18D8}"/>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20</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A41B015F-B84A-CD46-4E6C-31662FF76323}"/>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STEAM SYSTEM ANALYSIS</a:t>
            </a:r>
            <a:endParaRPr lang="en-US">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A000EC91-9731-0F0A-5D22-9DD5EA0E3DE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TECHNICAL SPECIFICATIONS ANALYSIS</a:t>
            </a:r>
          </a:p>
        </p:txBody>
      </p:sp>
      <p:sp>
        <p:nvSpPr>
          <p:cNvPr id="6" name="Hình Bầu dục 5">
            <a:extLst>
              <a:ext uri="{FF2B5EF4-FFF2-40B4-BE49-F238E27FC236}">
                <a16:creationId xmlns:a16="http://schemas.microsoft.com/office/drawing/2014/main" id="{C09E791A-0981-3054-49A9-08F95AFEEAB6}"/>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A052464E-A6FD-F599-B189-48B258B28F2F}"/>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02</a:t>
            </a:r>
            <a:endParaRPr lang="en-US" sz="2200">
              <a:solidFill>
                <a:schemeClr val="bg1"/>
              </a:solidFill>
              <a:latin typeface="Montserrat Medium" panose="00000600000000000000" pitchFamily="2" charset="0"/>
            </a:endParaRPr>
          </a:p>
        </p:txBody>
      </p:sp>
      <p:graphicFrame>
        <p:nvGraphicFramePr>
          <p:cNvPr id="14" name="Bảng 13">
            <a:extLst>
              <a:ext uri="{FF2B5EF4-FFF2-40B4-BE49-F238E27FC236}">
                <a16:creationId xmlns:a16="http://schemas.microsoft.com/office/drawing/2014/main" id="{DFD3CFEB-FEB6-1EC4-E2F5-02C2B27E0E55}"/>
              </a:ext>
            </a:extLst>
          </p:cNvPr>
          <p:cNvGraphicFramePr>
            <a:graphicFrameLocks noGrp="1"/>
          </p:cNvGraphicFramePr>
          <p:nvPr/>
        </p:nvGraphicFramePr>
        <p:xfrm>
          <a:off x="6422085" y="1057966"/>
          <a:ext cx="2607615" cy="3425105"/>
        </p:xfrm>
        <a:graphic>
          <a:graphicData uri="http://schemas.openxmlformats.org/drawingml/2006/table">
            <a:tbl>
              <a:tblPr firstRow="1" bandRow="1">
                <a:tableStyleId>{5C22544A-7EE6-4342-B048-85BDC9FD1C3A}</a:tableStyleId>
              </a:tblPr>
              <a:tblGrid>
                <a:gridCol w="2607615">
                  <a:extLst>
                    <a:ext uri="{9D8B030D-6E8A-4147-A177-3AD203B41FA5}">
                      <a16:colId xmlns:a16="http://schemas.microsoft.com/office/drawing/2014/main" val="371250667"/>
                    </a:ext>
                  </a:extLst>
                </a:gridCol>
              </a:tblGrid>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400" b="1">
                          <a:latin typeface="Arial" panose="020B0604020202020204" pitchFamily="34" charset="0"/>
                          <a:cs typeface="Arial" panose="020B0604020202020204" pitchFamily="34" charset="0"/>
                        </a:rPr>
                        <a:t>CURRENT STATUS OF STEAM SYSTEM AT FACTORY</a:t>
                      </a:r>
                    </a:p>
                  </a:txBody>
                  <a:tcPr marL="45720" marR="45720" marT="22860" marB="22860">
                    <a:solidFill>
                      <a:schemeClr val="accent5"/>
                    </a:solidFill>
                  </a:tcPr>
                </a:tc>
                <a:extLst>
                  <a:ext uri="{0D108BD9-81ED-4DB2-BD59-A6C34878D82A}">
                    <a16:rowId xmlns:a16="http://schemas.microsoft.com/office/drawing/2014/main" val="171810789"/>
                  </a:ext>
                </a:extLst>
              </a:tr>
              <a:tr h="1200065">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 sz="1400">
                          <a:latin typeface="Arial" panose="020B0604020202020204" pitchFamily="34" charset="0"/>
                          <a:cs typeface="Arial" panose="020B0604020202020204" pitchFamily="34" charset="0"/>
                        </a:rPr>
                        <a:t>There is no condensate recovery system and the feed water is treated at low temperature.</a:t>
                      </a:r>
                    </a:p>
                  </a:txBody>
                  <a:tcPr marL="45720" marR="45720" marT="22860" marB="22860" anchor="ctr">
                    <a:solidFill>
                      <a:schemeClr val="accent5">
                        <a:lumMod val="40000"/>
                        <a:lumOff val="60000"/>
                      </a:schemeClr>
                    </a:solidFill>
                  </a:tcPr>
                </a:tc>
                <a:extLst>
                  <a:ext uri="{0D108BD9-81ED-4DB2-BD59-A6C34878D82A}">
                    <a16:rowId xmlns:a16="http://schemas.microsoft.com/office/drawing/2014/main" val="4034023836"/>
                  </a:ext>
                </a:extLst>
              </a:tr>
              <a:tr h="1539240">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 sz="1400">
                          <a:latin typeface="Arial" panose="020B0604020202020204" pitchFamily="34" charset="0"/>
                          <a:cs typeface="Arial" panose="020B0604020202020204" pitchFamily="34" charset="0"/>
                        </a:rPr>
                        <a:t>The steam trap system at the bottom of the autoclave is currently not working effectively, so there is a phenomenon of condensate accumulation that is not discharged promptly.</a:t>
                      </a:r>
                      <a:endParaRPr lang="en-US" sz="1400">
                        <a:latin typeface="Arial" panose="020B0604020202020204" pitchFamily="34" charset="0"/>
                        <a:cs typeface="Arial" panose="020B0604020202020204" pitchFamily="34" charset="0"/>
                      </a:endParaRPr>
                    </a:p>
                  </a:txBody>
                  <a:tcPr marL="45720" marR="45720" marT="22860" marB="22860" anchor="ctr">
                    <a:solidFill>
                      <a:schemeClr val="accent5">
                        <a:lumMod val="40000"/>
                        <a:lumOff val="60000"/>
                      </a:schemeClr>
                    </a:solidFill>
                  </a:tcPr>
                </a:tc>
                <a:extLst>
                  <a:ext uri="{0D108BD9-81ED-4DB2-BD59-A6C34878D82A}">
                    <a16:rowId xmlns:a16="http://schemas.microsoft.com/office/drawing/2014/main" val="725663233"/>
                  </a:ext>
                </a:extLst>
              </a:tr>
            </a:tbl>
          </a:graphicData>
        </a:graphic>
      </p:graphicFrame>
      <p:pic>
        <p:nvPicPr>
          <p:cNvPr id="10" name="Hình ảnh 9" descr="Ảnh có chứa văn bản, biểu đồ, ảnh chụp màn hình, Kế hoạch&#10;&#10;Nội dung do AI tạo ra có thể không chính xác.">
            <a:extLst>
              <a:ext uri="{FF2B5EF4-FFF2-40B4-BE49-F238E27FC236}">
                <a16:creationId xmlns:a16="http://schemas.microsoft.com/office/drawing/2014/main" id="{EEEF0B60-F325-E217-3D10-F45BB3B1C8E0}"/>
              </a:ext>
            </a:extLst>
          </p:cNvPr>
          <p:cNvPicPr>
            <a:picLocks noChangeAspect="1"/>
          </p:cNvPicPr>
          <p:nvPr/>
        </p:nvPicPr>
        <p:blipFill>
          <a:blip r:embed="rId5"/>
          <a:srcRect b="59482"/>
          <a:stretch/>
        </p:blipFill>
        <p:spPr>
          <a:xfrm>
            <a:off x="438150" y="1041974"/>
            <a:ext cx="5919107" cy="1752027"/>
          </a:xfrm>
          <a:prstGeom prst="rect">
            <a:avLst/>
          </a:prstGeom>
        </p:spPr>
      </p:pic>
      <p:pic>
        <p:nvPicPr>
          <p:cNvPr id="13" name="Hình ảnh 12" descr="Ảnh có chứa văn bản, biểu đồ, ảnh chụp màn hình, Kế hoạch">
            <a:extLst>
              <a:ext uri="{FF2B5EF4-FFF2-40B4-BE49-F238E27FC236}">
                <a16:creationId xmlns:a16="http://schemas.microsoft.com/office/drawing/2014/main" id="{EEEF0B60-F325-E217-3D10-F45BB3B1C8E0}"/>
              </a:ext>
            </a:extLst>
          </p:cNvPr>
          <p:cNvPicPr>
            <a:picLocks noChangeAspect="1"/>
          </p:cNvPicPr>
          <p:nvPr/>
        </p:nvPicPr>
        <p:blipFill>
          <a:blip r:embed="rId5"/>
          <a:srcRect t="59481"/>
          <a:stretch/>
        </p:blipFill>
        <p:spPr>
          <a:xfrm>
            <a:off x="438150" y="2784958"/>
            <a:ext cx="5919107" cy="1752027"/>
          </a:xfrm>
          <a:prstGeom prst="rect">
            <a:avLst/>
          </a:prstGeom>
        </p:spPr>
      </p:pic>
    </p:spTree>
    <p:extLst>
      <p:ext uri="{BB962C8B-B14F-4D97-AF65-F5344CB8AC3E}">
        <p14:creationId xmlns:p14="http://schemas.microsoft.com/office/powerpoint/2010/main" val="2254622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82F8D-7297-5065-078A-A03B00CF8997}"/>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E1B2B9A7-BA33-71C7-6301-DCEC1B4BF2EA}"/>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20ED43D-1436-5AD1-35E9-F67181BF1FE3}"/>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7D43C2EE-1317-2F27-249D-37F65F051F37}"/>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21</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0B4393F7-335F-9BA8-B6A7-4E878BA60118}"/>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BOILER ANALYSIS​</a:t>
            </a:r>
            <a:endParaRPr lang="en-US">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95FC6FC9-9601-8A57-E77E-C33525A22BA9}"/>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TECHNICAL SPECIFICATIONS ANALYSIS</a:t>
            </a:r>
          </a:p>
        </p:txBody>
      </p:sp>
      <p:sp>
        <p:nvSpPr>
          <p:cNvPr id="6" name="Hình Bầu dục 5">
            <a:extLst>
              <a:ext uri="{FF2B5EF4-FFF2-40B4-BE49-F238E27FC236}">
                <a16:creationId xmlns:a16="http://schemas.microsoft.com/office/drawing/2014/main" id="{1A6EDF45-B114-E85E-2F94-8136D8472D5B}"/>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9BB39DFA-E83B-C1E0-4B10-C03CF05A4E38}"/>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02</a:t>
            </a:r>
            <a:endParaRPr lang="en-US" sz="2200">
              <a:solidFill>
                <a:schemeClr val="bg1"/>
              </a:solidFill>
              <a:latin typeface="Montserrat Medium" panose="00000600000000000000" pitchFamily="2" charset="0"/>
            </a:endParaRPr>
          </a:p>
        </p:txBody>
      </p:sp>
      <p:graphicFrame>
        <p:nvGraphicFramePr>
          <p:cNvPr id="15" name="Bảng 14">
            <a:extLst>
              <a:ext uri="{FF2B5EF4-FFF2-40B4-BE49-F238E27FC236}">
                <a16:creationId xmlns:a16="http://schemas.microsoft.com/office/drawing/2014/main" id="{32FB5AD9-BE70-EB2F-E53F-209F015FD6E4}"/>
              </a:ext>
            </a:extLst>
          </p:cNvPr>
          <p:cNvGraphicFramePr>
            <a:graphicFrameLocks noGrp="1"/>
          </p:cNvGraphicFramePr>
          <p:nvPr/>
        </p:nvGraphicFramePr>
        <p:xfrm>
          <a:off x="445770" y="1123950"/>
          <a:ext cx="4126231" cy="2600520"/>
        </p:xfrm>
        <a:graphic>
          <a:graphicData uri="http://schemas.openxmlformats.org/drawingml/2006/table">
            <a:tbl>
              <a:tblPr firstRow="1" firstCol="1" bandRow="1">
                <a:tableStyleId>{7DF18680-E054-41AD-8BC1-D1AEF772440D}</a:tableStyleId>
              </a:tblPr>
              <a:tblGrid>
                <a:gridCol w="1694702">
                  <a:extLst>
                    <a:ext uri="{9D8B030D-6E8A-4147-A177-3AD203B41FA5}">
                      <a16:colId xmlns:a16="http://schemas.microsoft.com/office/drawing/2014/main" val="2871929472"/>
                    </a:ext>
                  </a:extLst>
                </a:gridCol>
                <a:gridCol w="717029">
                  <a:extLst>
                    <a:ext uri="{9D8B030D-6E8A-4147-A177-3AD203B41FA5}">
                      <a16:colId xmlns:a16="http://schemas.microsoft.com/office/drawing/2014/main" val="2609500099"/>
                    </a:ext>
                  </a:extLst>
                </a:gridCol>
                <a:gridCol w="1714500">
                  <a:extLst>
                    <a:ext uri="{9D8B030D-6E8A-4147-A177-3AD203B41FA5}">
                      <a16:colId xmlns:a16="http://schemas.microsoft.com/office/drawing/2014/main" val="437936978"/>
                    </a:ext>
                  </a:extLst>
                </a:gridCol>
              </a:tblGrid>
              <a:tr h="248508">
                <a:tc>
                  <a:txBody>
                    <a:bodyPr/>
                    <a:lstStyle/>
                    <a:p>
                      <a:pPr algn="l">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Boiler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Unit</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Price treat</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extLst>
                  <a:ext uri="{0D108BD9-81ED-4DB2-BD59-A6C34878D82A}">
                    <a16:rowId xmlns:a16="http://schemas.microsoft.com/office/drawing/2014/main" val="722359429"/>
                  </a:ext>
                </a:extLst>
              </a:tr>
              <a:tr h="803244">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Type oven steam</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vi-VN" sz="1400" err="1">
                          <a:solidFill>
                            <a:schemeClr val="tx1"/>
                          </a:solidFill>
                          <a:effectLst/>
                          <a:latin typeface="+mn-lt"/>
                          <a:cs typeface="Arial" panose="020B0604020202020204" pitchFamily="34" charset="0"/>
                        </a:rPr>
                        <a:t>Fluidized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bed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combustion</a:t>
                      </a:r>
                      <a:r>
                        <a:rPr lang="vi-VN" sz="1400">
                          <a:solidFill>
                            <a:schemeClr val="tx1"/>
                          </a:solidFill>
                          <a:effectLst/>
                          <a:latin typeface="+mn-lt"/>
                          <a:cs typeface="Arial" panose="020B0604020202020204" pitchFamily="34" charset="0"/>
                        </a:rPr>
                        <a:t> </a:t>
                      </a:r>
                      <a:r>
                        <a:rPr lang="en" sz="1400">
                          <a:solidFill>
                            <a:schemeClr val="tx1"/>
                          </a:solidFill>
                          <a:effectLst/>
                          <a:latin typeface="Arial" panose="020B0604020202020204" pitchFamily="34" charset="0"/>
                          <a:cs typeface="Arial" panose="020B0604020202020204" pitchFamily="34" charset="0"/>
                        </a:rPr>
                        <a:t>with </a:t>
                      </a:r>
                      <a:r>
                        <a:rPr lang="vi-VN" sz="1400" err="1">
                          <a:solidFill>
                            <a:schemeClr val="tx1"/>
                          </a:solidFill>
                          <a:effectLst/>
                          <a:latin typeface="+mn-lt"/>
                          <a:cs typeface="Arial" panose="020B0604020202020204" pitchFamily="34" charset="0"/>
                        </a:rPr>
                        <a:t>fixed</a:t>
                      </a:r>
                      <a:r>
                        <a:rPr lang="vi-VN" sz="1400">
                          <a:solidFill>
                            <a:schemeClr val="tx1"/>
                          </a:solidFill>
                          <a:effectLst/>
                          <a:latin typeface="+mn-lt"/>
                          <a:cs typeface="Arial" panose="020B0604020202020204" pitchFamily="34" charset="0"/>
                        </a:rPr>
                        <a:t> </a:t>
                      </a:r>
                      <a:r>
                        <a:rPr lang="vi-VN" sz="1400" err="1">
                          <a:solidFill>
                            <a:schemeClr val="tx1"/>
                          </a:solidFill>
                          <a:effectLst/>
                          <a:latin typeface="+mn-lt"/>
                          <a:cs typeface="Arial" panose="020B0604020202020204" pitchFamily="34" charset="0"/>
                        </a:rPr>
                        <a:t>grate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1503635571"/>
                  </a:ext>
                </a:extLst>
              </a:tr>
              <a:tr h="248508">
                <a:tc>
                  <a:txBody>
                    <a:bodyPr/>
                    <a:lstStyle/>
                    <a:p>
                      <a:pPr>
                        <a:lnSpc>
                          <a:spcPct val="130000"/>
                        </a:lnSpc>
                        <a:spcBef>
                          <a:spcPts val="300"/>
                        </a:spcBef>
                        <a:spcAft>
                          <a:spcPts val="300"/>
                        </a:spcAft>
                        <a:buNone/>
                      </a:pPr>
                      <a:r>
                        <a:rPr lang="vi-VN" sz="1400">
                          <a:solidFill>
                            <a:schemeClr val="tx1"/>
                          </a:solidFill>
                          <a:effectLst/>
                          <a:latin typeface="Arial" panose="020B0604020202020204" pitchFamily="34" charset="0"/>
                          <a:cs typeface="Arial" panose="020B0604020202020204" pitchFamily="34" charset="0"/>
                        </a:rPr>
                        <a:t>S</a:t>
                      </a:r>
                      <a:r>
                        <a:rPr lang="en" sz="1400">
                          <a:solidFill>
                            <a:schemeClr val="tx1"/>
                          </a:solidFill>
                          <a:effectLst/>
                          <a:latin typeface="Arial" panose="020B0604020202020204" pitchFamily="34" charset="0"/>
                          <a:cs typeface="Arial" panose="020B0604020202020204" pitchFamily="34" charset="0"/>
                        </a:rPr>
                        <a:t>team pressure</a:t>
                      </a:r>
                      <a:r>
                        <a:rPr lang="vi-VN" sz="1400">
                          <a:solidFill>
                            <a:schemeClr val="tx1"/>
                          </a:solidFill>
                          <a:effectLst/>
                          <a:latin typeface="Arial" panose="020B0604020202020204" pitchFamily="34" charset="0"/>
                          <a:cs typeface="Arial" panose="020B0604020202020204" pitchFamily="34" charset="0"/>
                        </a:rPr>
                        <a:t> </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Bar</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14</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2677388470"/>
                  </a:ext>
                </a:extLst>
              </a:tr>
              <a:tr h="525876">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Operating steam pressure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Bar</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12.5</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2748902811"/>
                  </a:ext>
                </a:extLst>
              </a:tr>
              <a:tr h="248508">
                <a:tc>
                  <a:txBody>
                    <a:bodyPr/>
                    <a:lstStyle/>
                    <a:p>
                      <a:pP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Design capacity</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tph</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8</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3451963315"/>
                  </a:ext>
                </a:extLst>
              </a:tr>
              <a:tr h="525876">
                <a:tc>
                  <a:txBody>
                    <a:bodyPr/>
                    <a:lstStyle/>
                    <a:p>
                      <a:pPr>
                        <a:lnSpc>
                          <a:spcPct val="130000"/>
                        </a:lnSpc>
                        <a:spcBef>
                          <a:spcPts val="300"/>
                        </a:spcBef>
                        <a:spcAft>
                          <a:spcPts val="300"/>
                        </a:spcAft>
                        <a:buNone/>
                      </a:pPr>
                      <a:r>
                        <a:rPr lang="vi-VN" sz="1400" err="1">
                          <a:solidFill>
                            <a:schemeClr val="tx1"/>
                          </a:solidFill>
                          <a:effectLst/>
                          <a:latin typeface="Arial" panose="020B0604020202020204" pitchFamily="34" charset="0"/>
                          <a:cs typeface="Arial" panose="020B0604020202020204" pitchFamily="34" charset="0"/>
                        </a:rPr>
                        <a:t>Boiler</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feed</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water</a:t>
                      </a:r>
                      <a:r>
                        <a:rPr lang="vi-VN" sz="1400">
                          <a:solidFill>
                            <a:schemeClr val="tx1"/>
                          </a:solidFill>
                          <a:effectLst/>
                          <a:latin typeface="Arial" panose="020B0604020202020204" pitchFamily="34" charset="0"/>
                          <a:cs typeface="Arial" panose="020B0604020202020204" pitchFamily="34" charset="0"/>
                        </a:rPr>
                        <a:t> </a:t>
                      </a:r>
                      <a:r>
                        <a:rPr lang="vi-VN" sz="1400" err="1">
                          <a:solidFill>
                            <a:schemeClr val="tx1"/>
                          </a:solidFill>
                          <a:effectLst/>
                          <a:latin typeface="Arial" panose="020B0604020202020204" pitchFamily="34" charset="0"/>
                          <a:cs typeface="Arial" panose="020B0604020202020204" pitchFamily="34" charset="0"/>
                        </a:rPr>
                        <a:t>temperature</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400" baseline="30000">
                          <a:solidFill>
                            <a:schemeClr val="tx1"/>
                          </a:solidFill>
                          <a:effectLst/>
                          <a:latin typeface="Arial" panose="020B0604020202020204" pitchFamily="34" charset="0"/>
                          <a:cs typeface="Arial" panose="020B0604020202020204" pitchFamily="34" charset="0"/>
                        </a:rPr>
                        <a:t>o </a:t>
                      </a:r>
                      <a:r>
                        <a:rPr lang="en" sz="1400">
                          <a:solidFill>
                            <a:schemeClr val="tx1"/>
                          </a:solidFill>
                          <a:effectLst/>
                          <a:latin typeface="Arial" panose="020B0604020202020204" pitchFamily="34" charset="0"/>
                          <a:cs typeface="Arial" panose="020B0604020202020204" pitchFamily="34" charset="0"/>
                        </a:rPr>
                        <a:t>C</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tc>
                  <a:txBody>
                    <a:bodyPr/>
                    <a:lstStyle/>
                    <a:p>
                      <a:pPr algn="ctr">
                        <a:lnSpc>
                          <a:spcPct val="130000"/>
                        </a:lnSpc>
                        <a:spcBef>
                          <a:spcPts val="300"/>
                        </a:spcBef>
                        <a:spcAft>
                          <a:spcPts val="300"/>
                        </a:spcAft>
                        <a:buNone/>
                      </a:pPr>
                      <a:r>
                        <a:rPr lang="en" sz="1400">
                          <a:solidFill>
                            <a:schemeClr val="tx1"/>
                          </a:solidFill>
                          <a:effectLst/>
                          <a:latin typeface="Arial" panose="020B0604020202020204" pitchFamily="34" charset="0"/>
                          <a:cs typeface="Arial" panose="020B0604020202020204" pitchFamily="34" charset="0"/>
                        </a:rPr>
                        <a:t>30</a:t>
                      </a:r>
                      <a:endParaRPr lang="vi-VN"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290" marR="34290" marT="0" marB="0" anchor="ctr"/>
                </a:tc>
                <a:extLst>
                  <a:ext uri="{0D108BD9-81ED-4DB2-BD59-A6C34878D82A}">
                    <a16:rowId xmlns:a16="http://schemas.microsoft.com/office/drawing/2014/main" val="592442198"/>
                  </a:ext>
                </a:extLst>
              </a:tr>
            </a:tbl>
          </a:graphicData>
        </a:graphic>
      </p:graphicFrame>
      <p:graphicFrame>
        <p:nvGraphicFramePr>
          <p:cNvPr id="18" name="Bảng 17">
            <a:extLst>
              <a:ext uri="{FF2B5EF4-FFF2-40B4-BE49-F238E27FC236}">
                <a16:creationId xmlns:a16="http://schemas.microsoft.com/office/drawing/2014/main" id="{D39A45EF-2EDF-1929-8C2A-2A4155C939F6}"/>
              </a:ext>
            </a:extLst>
          </p:cNvPr>
          <p:cNvGraphicFramePr>
            <a:graphicFrameLocks noGrp="1"/>
          </p:cNvGraphicFramePr>
          <p:nvPr/>
        </p:nvGraphicFramePr>
        <p:xfrm>
          <a:off x="4760728" y="1135243"/>
          <a:ext cx="4268972" cy="1127760"/>
        </p:xfrm>
        <a:graphic>
          <a:graphicData uri="http://schemas.openxmlformats.org/drawingml/2006/table">
            <a:tbl>
              <a:tblPr firstRow="1" bandRow="1">
                <a:tableStyleId>{7DF18680-E054-41AD-8BC1-D1AEF772440D}</a:tableStyleId>
              </a:tblPr>
              <a:tblGrid>
                <a:gridCol w="2134486">
                  <a:extLst>
                    <a:ext uri="{9D8B030D-6E8A-4147-A177-3AD203B41FA5}">
                      <a16:colId xmlns:a16="http://schemas.microsoft.com/office/drawing/2014/main" val="197621249"/>
                    </a:ext>
                  </a:extLst>
                </a:gridCol>
                <a:gridCol w="2134486">
                  <a:extLst>
                    <a:ext uri="{9D8B030D-6E8A-4147-A177-3AD203B41FA5}">
                      <a16:colId xmlns:a16="http://schemas.microsoft.com/office/drawing/2014/main" val="1419318024"/>
                    </a:ext>
                  </a:extLst>
                </a:gridCol>
              </a:tblGrid>
              <a:tr h="259080">
                <a:tc>
                  <a:txBody>
                    <a:bodyPr/>
                    <a:lstStyle/>
                    <a:p>
                      <a:pPr algn="ctr"/>
                      <a:r>
                        <a:rPr lang="en" sz="1400">
                          <a:solidFill>
                            <a:schemeClr val="tx1"/>
                          </a:solidFill>
                        </a:rPr>
                        <a:t>Boiler efficiency</a:t>
                      </a:r>
                    </a:p>
                  </a:txBody>
                  <a:tcPr marL="45720" marR="45720" marT="22860" marB="22860">
                    <a:solidFill>
                      <a:schemeClr val="accent5">
                        <a:lumMod val="60000"/>
                        <a:lumOff val="40000"/>
                      </a:schemeClr>
                    </a:solidFill>
                  </a:tcPr>
                </a:tc>
                <a:tc>
                  <a:txBody>
                    <a:bodyPr/>
                    <a:lstStyle/>
                    <a:p>
                      <a:pPr algn="ctr"/>
                      <a:r>
                        <a:rPr lang="en" sz="1400">
                          <a:solidFill>
                            <a:schemeClr val="tx1"/>
                          </a:solidFill>
                        </a:rPr>
                        <a:t>Value</a:t>
                      </a:r>
                      <a:endParaRPr lang="en-US" sz="1400">
                        <a:solidFill>
                          <a:schemeClr val="tx1"/>
                        </a:solidFill>
                      </a:endParaRPr>
                    </a:p>
                  </a:txBody>
                  <a:tcPr marL="45720" marR="45720" marT="22860" marB="22860">
                    <a:solidFill>
                      <a:schemeClr val="accent5">
                        <a:lumMod val="60000"/>
                        <a:lumOff val="40000"/>
                      </a:schemeClr>
                    </a:solidFill>
                  </a:tcPr>
                </a:tc>
                <a:extLst>
                  <a:ext uri="{0D108BD9-81ED-4DB2-BD59-A6C34878D82A}">
                    <a16:rowId xmlns:a16="http://schemas.microsoft.com/office/drawing/2014/main" val="11822421"/>
                  </a:ext>
                </a:extLst>
              </a:tr>
              <a:tr h="259080">
                <a:tc>
                  <a:txBody>
                    <a:bodyPr/>
                    <a:lstStyle/>
                    <a:p>
                      <a:r>
                        <a:rPr lang="en" sz="1400">
                          <a:solidFill>
                            <a:schemeClr val="tx1"/>
                          </a:solidFill>
                        </a:rPr>
                        <a:t>Direct method</a:t>
                      </a:r>
                      <a:endParaRPr lang="en-US" sz="1400">
                        <a:solidFill>
                          <a:schemeClr val="tx1"/>
                        </a:solidFill>
                      </a:endParaRPr>
                    </a:p>
                  </a:txBody>
                  <a:tcPr marL="45720" marR="45720" marT="22860" marB="22860"/>
                </a:tc>
                <a:tc>
                  <a:txBody>
                    <a:bodyPr/>
                    <a:lstStyle/>
                    <a:p>
                      <a:pPr algn="ctr"/>
                      <a:r>
                        <a:rPr lang="en" sz="1400">
                          <a:solidFill>
                            <a:schemeClr val="tx1"/>
                          </a:solidFill>
                        </a:rPr>
                        <a:t>73.37%</a:t>
                      </a:r>
                      <a:endParaRPr lang="en-US" sz="1400">
                        <a:solidFill>
                          <a:schemeClr val="tx1"/>
                        </a:solidFill>
                      </a:endParaRPr>
                    </a:p>
                  </a:txBody>
                  <a:tcPr marL="45720" marR="45720" marT="22860" marB="22860"/>
                </a:tc>
                <a:extLst>
                  <a:ext uri="{0D108BD9-81ED-4DB2-BD59-A6C34878D82A}">
                    <a16:rowId xmlns:a16="http://schemas.microsoft.com/office/drawing/2014/main" val="2906991523"/>
                  </a:ext>
                </a:extLst>
              </a:tr>
              <a:tr h="259080">
                <a:tc>
                  <a:txBody>
                    <a:bodyPr/>
                    <a:lstStyle/>
                    <a:p>
                      <a:r>
                        <a:rPr lang="en" sz="1400">
                          <a:solidFill>
                            <a:schemeClr val="tx1"/>
                          </a:solidFill>
                        </a:rPr>
                        <a:t>Indirect method</a:t>
                      </a:r>
                      <a:endParaRPr lang="en-US" sz="1400">
                        <a:solidFill>
                          <a:schemeClr val="tx1"/>
                        </a:solidFill>
                      </a:endParaRPr>
                    </a:p>
                  </a:txBody>
                  <a:tcPr marL="45720" marR="45720" marT="22860" marB="22860"/>
                </a:tc>
                <a:tc>
                  <a:txBody>
                    <a:bodyPr/>
                    <a:lstStyle/>
                    <a:p>
                      <a:pPr algn="ctr"/>
                      <a:r>
                        <a:rPr lang="en" sz="1400">
                          <a:solidFill>
                            <a:schemeClr val="tx1"/>
                          </a:solidFill>
                        </a:rPr>
                        <a:t>88.55%</a:t>
                      </a:r>
                      <a:endParaRPr lang="en-US" sz="1400">
                        <a:solidFill>
                          <a:schemeClr val="tx1"/>
                        </a:solidFill>
                      </a:endParaRPr>
                    </a:p>
                  </a:txBody>
                  <a:tcPr marL="45720" marR="45720" marT="22860" marB="22860"/>
                </a:tc>
                <a:extLst>
                  <a:ext uri="{0D108BD9-81ED-4DB2-BD59-A6C34878D82A}">
                    <a16:rowId xmlns:a16="http://schemas.microsoft.com/office/drawing/2014/main" val="4169205880"/>
                  </a:ext>
                </a:extLst>
              </a:tr>
              <a:tr h="350520">
                <a:tc gridSpan="2">
                  <a:txBody>
                    <a:bodyPr/>
                    <a:lstStyle/>
                    <a:p>
                      <a:pPr algn="ctr"/>
                      <a:r>
                        <a:rPr lang="en" sz="1000" i="1">
                          <a:solidFill>
                            <a:schemeClr val="tx1"/>
                          </a:solidFill>
                        </a:rPr>
                        <a:t>In the calculation, the water volume is taken for 5 consecutive days when the factory is operating stably.</a:t>
                      </a:r>
                      <a:endParaRPr lang="en-US" sz="1000" i="1">
                        <a:solidFill>
                          <a:schemeClr val="tx1"/>
                        </a:solidFill>
                      </a:endParaRPr>
                    </a:p>
                  </a:txBody>
                  <a:tcPr marL="45720" marR="45720" marT="22860" marB="22860"/>
                </a:tc>
                <a:tc hMerge="1">
                  <a:txBody>
                    <a:bodyPr/>
                    <a:lstStyle/>
                    <a:p>
                      <a:endParaRPr lang="en-US"/>
                    </a:p>
                  </a:txBody>
                  <a:tcPr/>
                </a:tc>
                <a:extLst>
                  <a:ext uri="{0D108BD9-81ED-4DB2-BD59-A6C34878D82A}">
                    <a16:rowId xmlns:a16="http://schemas.microsoft.com/office/drawing/2014/main" val="3682275882"/>
                  </a:ext>
                </a:extLst>
              </a:tr>
            </a:tbl>
          </a:graphicData>
        </a:graphic>
      </p:graphicFrame>
      <p:sp>
        <p:nvSpPr>
          <p:cNvPr id="11" name="Hộp Văn bản 10">
            <a:extLst>
              <a:ext uri="{FF2B5EF4-FFF2-40B4-BE49-F238E27FC236}">
                <a16:creationId xmlns:a16="http://schemas.microsoft.com/office/drawing/2014/main" id="{6D118B36-E55F-C7B6-159A-119FC0E24281}"/>
              </a:ext>
            </a:extLst>
          </p:cNvPr>
          <p:cNvSpPr txBox="1"/>
          <p:nvPr/>
        </p:nvSpPr>
        <p:spPr>
          <a:xfrm>
            <a:off x="4760728" y="2442118"/>
            <a:ext cx="4268972" cy="1754326"/>
          </a:xfrm>
          <a:prstGeom prst="rect">
            <a:avLst/>
          </a:prstGeom>
          <a:noFill/>
        </p:spPr>
        <p:txBody>
          <a:bodyPr wrap="square">
            <a:spAutoFit/>
          </a:bodyPr>
          <a:lstStyle/>
          <a:p>
            <a:r>
              <a:rPr lang="en" sz="1200">
                <a:latin typeface="Arial" panose="020B0604020202020204" pitchFamily="34" charset="0"/>
                <a:cs typeface="Arial" panose="020B0604020202020204" pitchFamily="34" charset="0"/>
              </a:rPr>
              <a:t>Using fans to distribute wood chips in the boiler is inefficient.</a:t>
            </a:r>
          </a:p>
          <a:p>
            <a:pPr marL="270000" indent="-171450">
              <a:buFont typeface="Wingdings" panose="05000000000000000000" pitchFamily="2" charset="2"/>
              <a:buChar char="à"/>
            </a:pPr>
            <a:r>
              <a:rPr lang="en" sz="1200">
                <a:latin typeface="Arial" panose="020B0604020202020204" pitchFamily="34" charset="0"/>
                <a:cs typeface="Arial" panose="020B0604020202020204" pitchFamily="34" charset="0"/>
              </a:rPr>
              <a:t>This results in inefficient mixing of air and fuel .</a:t>
            </a:r>
          </a:p>
          <a:p>
            <a:pPr marL="270000" indent="-171450">
              <a:buFont typeface="Wingdings" panose="05000000000000000000" pitchFamily="2" charset="2"/>
              <a:buChar char="à"/>
            </a:pPr>
            <a:r>
              <a:rPr lang="en" sz="1200">
                <a:latin typeface="Arial" panose="020B0604020202020204" pitchFamily="34" charset="0"/>
                <a:cs typeface="Arial" panose="020B0604020202020204" pitchFamily="34" charset="0"/>
              </a:rPr>
              <a:t>The excess air coefficient is relatively high, leading to increased exhaust gas losses.</a:t>
            </a:r>
          </a:p>
          <a:p>
            <a:pPr marL="270000" indent="-171450">
              <a:buFont typeface="Wingdings" panose="05000000000000000000" pitchFamily="2" charset="2"/>
              <a:buChar char="à"/>
            </a:pPr>
            <a:endParaRPr lang="vi-VN" sz="1200">
              <a:latin typeface="Arial" panose="020B0604020202020204" pitchFamily="34" charset="0"/>
              <a:cs typeface="Arial" panose="020B0604020202020204" pitchFamily="34" charset="0"/>
            </a:endParaRPr>
          </a:p>
          <a:p>
            <a:r>
              <a:rPr lang="en" sz="1200">
                <a:latin typeface="Arial" panose="020B0604020202020204" pitchFamily="34" charset="0"/>
                <a:cs typeface="Arial" panose="020B0604020202020204" pitchFamily="34" charset="0"/>
              </a:rPr>
              <a:t>The measured CO concentration in the flue gas was high (280 ÷ 16,593 ppm ) and the unburned carbon content in the ash was high.</a:t>
            </a:r>
          </a:p>
          <a:p>
            <a:pPr marL="90000"/>
            <a:endParaRPr lang="vi-VN"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6752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6BB5A-701A-CC10-F48C-0E268E949190}"/>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1F1EB4CD-C30C-DDD6-B8BF-EA98339A2E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50" y="1041974"/>
            <a:ext cx="6053065" cy="3551798"/>
          </a:xfrm>
          <a:prstGeom prst="rect">
            <a:avLst/>
          </a:prstGeom>
        </p:spPr>
      </p:pic>
      <p:grpSp>
        <p:nvGrpSpPr>
          <p:cNvPr id="2" name="Group 23">
            <a:extLst>
              <a:ext uri="{FF2B5EF4-FFF2-40B4-BE49-F238E27FC236}">
                <a16:creationId xmlns:a16="http://schemas.microsoft.com/office/drawing/2014/main" id="{869D6DBE-2C84-B212-E755-167074BDBC78}"/>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526FCDA-7CCC-5160-67A5-C223DEF59A40}"/>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69F0029B-A784-51F0-1E55-F5F657153DE5}"/>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22</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A7B871A3-3113-0AE1-10F4-9F137182040E}"/>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E2072257-8B71-045E-96ED-2E646F4E2C2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905A9C98-58EB-B7D3-FB37-E2DE962B3DC3}"/>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521517BE-2939-546C-9B49-72A892390D76}"/>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sp>
        <p:nvSpPr>
          <p:cNvPr id="14" name="Hộp chú thích: Đường 13">
            <a:extLst>
              <a:ext uri="{FF2B5EF4-FFF2-40B4-BE49-F238E27FC236}">
                <a16:creationId xmlns:a16="http://schemas.microsoft.com/office/drawing/2014/main" id="{AE3063A3-67CA-9EF1-9936-980E883F3A05}"/>
              </a:ext>
            </a:extLst>
          </p:cNvPr>
          <p:cNvSpPr/>
          <p:nvPr/>
        </p:nvSpPr>
        <p:spPr>
          <a:xfrm rot="5400000">
            <a:off x="2524125" y="2581275"/>
            <a:ext cx="1123950" cy="1295400"/>
          </a:xfrm>
          <a:prstGeom prst="borderCallout1">
            <a:avLst>
              <a:gd name="adj1" fmla="val 1199"/>
              <a:gd name="adj2" fmla="val 52420"/>
              <a:gd name="adj3" fmla="val -221720"/>
              <a:gd name="adj4" fmla="val 42795"/>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p>
        </p:txBody>
      </p:sp>
      <p:graphicFrame>
        <p:nvGraphicFramePr>
          <p:cNvPr id="17" name="Bảng 16">
            <a:extLst>
              <a:ext uri="{FF2B5EF4-FFF2-40B4-BE49-F238E27FC236}">
                <a16:creationId xmlns:a16="http://schemas.microsoft.com/office/drawing/2014/main" id="{5475E174-4C65-0E88-7A3B-DA94BC936042}"/>
              </a:ext>
            </a:extLst>
          </p:cNvPr>
          <p:cNvGraphicFramePr>
            <a:graphicFrameLocks noGrp="1"/>
          </p:cNvGraphicFramePr>
          <p:nvPr/>
        </p:nvGraphicFramePr>
        <p:xfrm>
          <a:off x="6553200" y="1089770"/>
          <a:ext cx="2324372" cy="3718722"/>
        </p:xfrm>
        <a:graphic>
          <a:graphicData uri="http://schemas.openxmlformats.org/drawingml/2006/table">
            <a:tbl>
              <a:tblPr firstRow="1" bandRow="1">
                <a:tableStyleId>{7DF18680-E054-41AD-8BC1-D1AEF772440D}</a:tableStyleId>
              </a:tblPr>
              <a:tblGrid>
                <a:gridCol w="2324372">
                  <a:extLst>
                    <a:ext uri="{9D8B030D-6E8A-4147-A177-3AD203B41FA5}">
                      <a16:colId xmlns:a16="http://schemas.microsoft.com/office/drawing/2014/main" val="257370344"/>
                    </a:ext>
                  </a:extLst>
                </a:gridCol>
              </a:tblGrid>
              <a:tr h="7710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400">
                          <a:solidFill>
                            <a:schemeClr val="tx1"/>
                          </a:solidFill>
                          <a:latin typeface="Arial" panose="020B0604020202020204" pitchFamily="34" charset="0"/>
                          <a:cs typeface="Arial" panose="020B0604020202020204" pitchFamily="34" charset="0"/>
                        </a:rPr>
                        <a:t>INSTALL FLASH CAP TO OPERATE AT PRESSURE ABOUT 1 – 3 BAR</a:t>
                      </a:r>
                      <a:endParaRPr lang="vi-VN"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143214839"/>
                  </a:ext>
                </a:extLst>
              </a:tr>
              <a:tr h="1010974">
                <a:tc>
                  <a:txBody>
                    <a:bodyPr/>
                    <a:lstStyle/>
                    <a:p>
                      <a:r>
                        <a:rPr lang="en" sz="1400">
                          <a:solidFill>
                            <a:schemeClr val="tx1"/>
                          </a:solidFill>
                          <a:latin typeface="Arial" panose="020B0604020202020204" pitchFamily="34" charset="0"/>
                          <a:cs typeface="Arial" panose="020B0604020202020204" pitchFamily="34" charset="0"/>
                        </a:rPr>
                        <a:t>Utilizing heat from condensed water: P = 10 – 12 bar; T = 189°C to supply to the technological line</a:t>
                      </a:r>
                      <a:endParaRPr lang="en-US"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593473698"/>
                  </a:ext>
                </a:extLst>
              </a:tr>
              <a:tr h="685800">
                <a:tc>
                  <a:txBody>
                    <a:bodyPr/>
                    <a:lstStyle/>
                    <a:p>
                      <a:r>
                        <a:rPr lang="en" sz="1400">
                          <a:solidFill>
                            <a:schemeClr val="tx1"/>
                          </a:solidFill>
                          <a:latin typeface="Arial" panose="020B0604020202020204" pitchFamily="34" charset="0"/>
                          <a:cs typeface="Arial" panose="020B0604020202020204" pitchFamily="34" charset="0"/>
                        </a:rPr>
                        <a:t>Recovery the steam released from the autoclave discharge process</a:t>
                      </a:r>
                      <a:endParaRPr lang="en-US" sz="140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0878041"/>
                  </a:ext>
                </a:extLst>
              </a:tr>
              <a:tr h="1250866">
                <a:tc>
                  <a:txBody>
                    <a:bodyPr/>
                    <a:lstStyle/>
                    <a:p>
                      <a:r>
                        <a:rPr lang="en" sz="1400" dirty="0">
                          <a:solidFill>
                            <a:schemeClr val="tx1"/>
                          </a:solidFill>
                          <a:latin typeface="Arial" panose="020B0604020202020204" pitchFamily="34" charset="0"/>
                          <a:cs typeface="Arial" panose="020B0604020202020204" pitchFamily="34" charset="0"/>
                        </a:rPr>
                        <a:t>Heat water before supplying it to the boiler through a heat exchanger installed inside the </a:t>
                      </a:r>
                      <a:r>
                        <a:rPr lang="en" sz="1400" dirty="0" err="1">
                          <a:solidFill>
                            <a:schemeClr val="tx1"/>
                          </a:solidFill>
                          <a:latin typeface="Arial" panose="020B0604020202020204" pitchFamily="34" charset="0"/>
                          <a:cs typeface="Arial" panose="020B0604020202020204" pitchFamily="34" charset="0"/>
                        </a:rPr>
                        <a:t>dearator</a:t>
                      </a:r>
                      <a:r>
                        <a:rPr lang="en" sz="1400" dirty="0">
                          <a:solidFill>
                            <a:schemeClr val="tx1"/>
                          </a:solidFill>
                          <a:latin typeface="Arial" panose="020B0604020202020204" pitchFamily="34" charset="0"/>
                          <a:cs typeface="Arial" panose="020B0604020202020204" pitchFamily="34" charset="0"/>
                        </a:rPr>
                        <a:t>.</a:t>
                      </a:r>
                      <a:endParaRPr lang="en-US" sz="1400" dirty="0">
                        <a:solidFill>
                          <a:schemeClr val="tx1"/>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978361314"/>
                  </a:ext>
                </a:extLst>
              </a:tr>
            </a:tbl>
          </a:graphicData>
        </a:graphic>
      </p:graphicFrame>
    </p:spTree>
    <p:extLst>
      <p:ext uri="{BB962C8B-B14F-4D97-AF65-F5344CB8AC3E}">
        <p14:creationId xmlns:p14="http://schemas.microsoft.com/office/powerpoint/2010/main" val="2514908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46B62-1C19-0B43-6473-D23CF1AD3848}"/>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AE367248-CCC4-0F57-7885-419297154B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50" y="1126847"/>
            <a:ext cx="5991679" cy="3515778"/>
          </a:xfrm>
          <a:prstGeom prst="rect">
            <a:avLst/>
          </a:prstGeom>
        </p:spPr>
      </p:pic>
      <p:grpSp>
        <p:nvGrpSpPr>
          <p:cNvPr id="2" name="Group 23">
            <a:extLst>
              <a:ext uri="{FF2B5EF4-FFF2-40B4-BE49-F238E27FC236}">
                <a16:creationId xmlns:a16="http://schemas.microsoft.com/office/drawing/2014/main" id="{FADB41F8-13A7-A431-4355-B5B463CCB806}"/>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B2DDE0CB-65C1-E08C-129C-D5D806C36FBC}"/>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D71716CD-1396-D1C1-6F98-1AD2C727E1DA}"/>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23</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FC037A9E-F840-4265-14E9-CA298AA33069}"/>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64BFD7B7-AD17-CB87-D31C-E3C0B5F9A9B0}"/>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D80C79D8-097B-98D2-1746-78BB65C6FD12}"/>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4A323D92-0DAF-829E-73C4-571B21B264B6}"/>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sp>
        <p:nvSpPr>
          <p:cNvPr id="18" name="Hộp chú thích: Đường 17">
            <a:extLst>
              <a:ext uri="{FF2B5EF4-FFF2-40B4-BE49-F238E27FC236}">
                <a16:creationId xmlns:a16="http://schemas.microsoft.com/office/drawing/2014/main" id="{0CC3F1AF-9B25-4D03-4ABF-7C12426409C0}"/>
              </a:ext>
            </a:extLst>
          </p:cNvPr>
          <p:cNvSpPr/>
          <p:nvPr/>
        </p:nvSpPr>
        <p:spPr>
          <a:xfrm rot="5400000">
            <a:off x="2318798" y="3354277"/>
            <a:ext cx="691869" cy="1238250"/>
          </a:xfrm>
          <a:prstGeom prst="borderCallout1">
            <a:avLst>
              <a:gd name="adj1" fmla="val 1319"/>
              <a:gd name="adj2" fmla="val 53691"/>
              <a:gd name="adj3" fmla="val -278705"/>
              <a:gd name="adj4" fmla="val -115932"/>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p>
        </p:txBody>
      </p:sp>
      <p:graphicFrame>
        <p:nvGraphicFramePr>
          <p:cNvPr id="19" name="Bảng 18">
            <a:extLst>
              <a:ext uri="{FF2B5EF4-FFF2-40B4-BE49-F238E27FC236}">
                <a16:creationId xmlns:a16="http://schemas.microsoft.com/office/drawing/2014/main" id="{79AA472D-5548-1D3C-E7DE-1554871C0450}"/>
              </a:ext>
            </a:extLst>
          </p:cNvPr>
          <p:cNvGraphicFramePr>
            <a:graphicFrameLocks noGrp="1"/>
          </p:cNvGraphicFramePr>
          <p:nvPr/>
        </p:nvGraphicFramePr>
        <p:xfrm>
          <a:off x="6589456" y="1627340"/>
          <a:ext cx="2324373" cy="2631134"/>
        </p:xfrm>
        <a:graphic>
          <a:graphicData uri="http://schemas.openxmlformats.org/drawingml/2006/table">
            <a:tbl>
              <a:tblPr firstRow="1" bandRow="1">
                <a:tableStyleId>{7DF18680-E054-41AD-8BC1-D1AEF772440D}</a:tableStyleId>
              </a:tblPr>
              <a:tblGrid>
                <a:gridCol w="2324373">
                  <a:extLst>
                    <a:ext uri="{9D8B030D-6E8A-4147-A177-3AD203B41FA5}">
                      <a16:colId xmlns:a16="http://schemas.microsoft.com/office/drawing/2014/main" val="263268953"/>
                    </a:ext>
                  </a:extLst>
                </a:gridCol>
              </a:tblGrid>
              <a:tr h="6297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a:solidFill>
                            <a:sysClr val="windowText" lastClr="000000"/>
                          </a:solidFill>
                          <a:latin typeface="Arial" panose="020B0604020202020204" pitchFamily="34" charset="0"/>
                          <a:cs typeface="Arial" panose="020B0604020202020204" pitchFamily="34" charset="0"/>
                        </a:rPr>
                        <a:t>Install a deaerator operating at 0.1 barg pressure</a:t>
                      </a:r>
                    </a:p>
                    <a:p>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solidFill>
                      <a:schemeClr val="accent5">
                        <a:lumMod val="60000"/>
                        <a:lumOff val="40000"/>
                      </a:schemeClr>
                    </a:solidFill>
                  </a:tcPr>
                </a:tc>
                <a:extLst>
                  <a:ext uri="{0D108BD9-81ED-4DB2-BD59-A6C34878D82A}">
                    <a16:rowId xmlns:a16="http://schemas.microsoft.com/office/drawing/2014/main" val="813457746"/>
                  </a:ext>
                </a:extLst>
              </a:tr>
              <a:tr h="594360">
                <a:tc>
                  <a:txBody>
                    <a:bodyPr/>
                    <a:lstStyle/>
                    <a:p>
                      <a:r>
                        <a:rPr lang="en" sz="1200">
                          <a:solidFill>
                            <a:sysClr val="windowText" lastClr="000000"/>
                          </a:solidFill>
                          <a:latin typeface="Arial" panose="020B0604020202020204" pitchFamily="34" charset="0"/>
                          <a:cs typeface="Arial" panose="020B0604020202020204" pitchFamily="34" charset="0"/>
                        </a:rPr>
                        <a:t>Deaeration of feed water and increase of feed water temperature to boiler</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2467601524"/>
                  </a:ext>
                </a:extLst>
              </a:tr>
              <a:tr h="777240">
                <a:tc>
                  <a:txBody>
                    <a:bodyPr/>
                    <a:lstStyle/>
                    <a:p>
                      <a:r>
                        <a:rPr lang="en" sz="1200">
                          <a:solidFill>
                            <a:sysClr val="windowText" lastClr="000000"/>
                          </a:solidFill>
                          <a:latin typeface="Arial" panose="020B0604020202020204" pitchFamily="34" charset="0"/>
                          <a:cs typeface="Arial" panose="020B0604020202020204" pitchFamily="34" charset="0"/>
                        </a:rPr>
                        <a:t>Use steam generated from the flash tank and from the autoclave exhaust to increase the feed water temperature</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595663092"/>
                  </a:ext>
                </a:extLst>
              </a:tr>
              <a:tr h="629767">
                <a:tc>
                  <a:txBody>
                    <a:bodyPr/>
                    <a:lstStyle/>
                    <a:p>
                      <a:r>
                        <a:rPr lang="en" sz="1200">
                          <a:solidFill>
                            <a:sysClr val="windowText" lastClr="000000"/>
                          </a:solidFill>
                          <a:latin typeface="Arial" panose="020B0604020202020204" pitchFamily="34" charset="0"/>
                          <a:cs typeface="Arial" panose="020B0604020202020204" pitchFamily="34" charset="0"/>
                        </a:rPr>
                        <a:t>Steam piping from the boiler is required to maintain temperature and pressure in the deaerator.</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4015608707"/>
                  </a:ext>
                </a:extLst>
              </a:tr>
            </a:tbl>
          </a:graphicData>
        </a:graphic>
      </p:graphicFrame>
    </p:spTree>
    <p:extLst>
      <p:ext uri="{BB962C8B-B14F-4D97-AF65-F5344CB8AC3E}">
        <p14:creationId xmlns:p14="http://schemas.microsoft.com/office/powerpoint/2010/main" val="3112236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2AB26-C163-8EBD-CA4F-DFD1419B80CA}"/>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A06AAB28-E23E-92C4-40F4-F56E14F0631D}"/>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98E578A1-0F0E-9419-033B-EBDFA45C2F5A}"/>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08ED57B0-15B1-8679-B9B7-D52829ADBD37}"/>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24</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62B45141-C7BD-1B39-C4CC-0E38EADA233B}"/>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1) </a:t>
            </a:r>
            <a:r>
              <a:rPr lang="vi-VN">
                <a:latin typeface="Montserrat Semi-Bold Bold" panose="020B0604020202020204" charset="0"/>
              </a:rPr>
              <a:t>IMPROVING THE STEAM SYSTEM</a:t>
            </a:r>
          </a:p>
        </p:txBody>
      </p:sp>
      <p:sp>
        <p:nvSpPr>
          <p:cNvPr id="5" name="Lưu Đồ: Thay đổi Tiến Trình 4">
            <a:extLst>
              <a:ext uri="{FF2B5EF4-FFF2-40B4-BE49-F238E27FC236}">
                <a16:creationId xmlns:a16="http://schemas.microsoft.com/office/drawing/2014/main" id="{420F925B-DF58-57A2-91C7-1394AE9DA6EF}"/>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FA9E78E9-919F-5F99-8CD8-CD31FE228CF5}"/>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09BC526E-8450-E07E-C5B1-8CF9B275B26C}"/>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E0F84CF7-5152-57C6-648D-44A22566B95F}"/>
              </a:ext>
            </a:extLst>
          </p:cNvPr>
          <p:cNvGraphicFramePr>
            <a:graphicFrameLocks noGrp="1"/>
          </p:cNvGraphicFramePr>
          <p:nvPr/>
        </p:nvGraphicFramePr>
        <p:xfrm>
          <a:off x="1014050" y="1144202"/>
          <a:ext cx="6849202" cy="3342045"/>
        </p:xfrm>
        <a:graphic>
          <a:graphicData uri="http://schemas.openxmlformats.org/drawingml/2006/table">
            <a:tbl>
              <a:tblPr bandRow="1">
                <a:tableStyleId>{7DF18680-E054-41AD-8BC1-D1AEF772440D}</a:tableStyleId>
              </a:tblPr>
              <a:tblGrid>
                <a:gridCol w="3424601">
                  <a:extLst>
                    <a:ext uri="{9D8B030D-6E8A-4147-A177-3AD203B41FA5}">
                      <a16:colId xmlns:a16="http://schemas.microsoft.com/office/drawing/2014/main" val="1078500715"/>
                    </a:ext>
                  </a:extLst>
                </a:gridCol>
                <a:gridCol w="3424601">
                  <a:extLst>
                    <a:ext uri="{9D8B030D-6E8A-4147-A177-3AD203B41FA5}">
                      <a16:colId xmlns:a16="http://schemas.microsoft.com/office/drawing/2014/main" val="3640619500"/>
                    </a:ext>
                  </a:extLst>
                </a:gridCol>
              </a:tblGrid>
              <a:tr h="381924">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Investment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Estimated investment cost including equipment, installation, testing and acceptance: VND 1,199,000,000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The system operates entirely on steam pressure and condensate pressure, so there are no system operating costs</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48865332"/>
                  </a:ext>
                </a:extLst>
              </a:tr>
              <a:tr h="986707">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Maintenance cost within 7 years: none because the main equipment is mechanical equipment</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6027593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32DB3-9DBD-1F50-DCDD-FC80109486FB}"/>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10A9073D-3A0E-32C4-5159-130EF3F33B73}"/>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0ED4E7C1-06D0-C901-AA57-38A9ACCAE566}"/>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CEE859C3-4E3E-2F37-2548-EEABA626049D}"/>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25</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854F4D1D-CFAF-60A2-0145-0F8374CECBBD}"/>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2) </a:t>
            </a:r>
            <a:r>
              <a:rPr lang="vi-VN">
                <a:latin typeface="Montserrat Semi-Bold Bold" panose="020B0604020202020204" charset="0"/>
              </a:rPr>
              <a:t>CONTROL THE COMBUSTION MODE</a:t>
            </a:r>
          </a:p>
        </p:txBody>
      </p:sp>
      <p:sp>
        <p:nvSpPr>
          <p:cNvPr id="5" name="Lưu Đồ: Thay đổi Tiến Trình 4">
            <a:extLst>
              <a:ext uri="{FF2B5EF4-FFF2-40B4-BE49-F238E27FC236}">
                <a16:creationId xmlns:a16="http://schemas.microsoft.com/office/drawing/2014/main" id="{54299F2E-1533-E50F-7A5E-EB6193C364B6}"/>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5D2B28C2-8603-D956-7A47-FD271C087422}"/>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185BA0C9-4D44-DB5E-4E5E-8AA27686D7BB}"/>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sp>
        <p:nvSpPr>
          <p:cNvPr id="13" name="Hộp Văn bản 12">
            <a:extLst>
              <a:ext uri="{FF2B5EF4-FFF2-40B4-BE49-F238E27FC236}">
                <a16:creationId xmlns:a16="http://schemas.microsoft.com/office/drawing/2014/main" id="{8AFBA682-E4A5-0E4F-D0C7-76512BB90DBA}"/>
              </a:ext>
            </a:extLst>
          </p:cNvPr>
          <p:cNvSpPr txBox="1"/>
          <p:nvPr/>
        </p:nvSpPr>
        <p:spPr>
          <a:xfrm>
            <a:off x="438150" y="4128830"/>
            <a:ext cx="4869021" cy="307777"/>
          </a:xfrm>
          <a:prstGeom prst="rect">
            <a:avLst/>
          </a:prstGeom>
          <a:noFill/>
        </p:spPr>
        <p:txBody>
          <a:bodyPr wrap="square">
            <a:spAutoFit/>
          </a:bodyPr>
          <a:lstStyle/>
          <a:p>
            <a:pPr algn="ctr"/>
            <a:r>
              <a:rPr lang="en" b="1" i="1">
                <a:latin typeface="Arial" panose="020B0604020202020204" pitchFamily="34" charset="0"/>
                <a:cs typeface="Arial" panose="020B0604020202020204" pitchFamily="34" charset="0"/>
              </a:rPr>
              <a:t>ILLUSTRATION​ ROOM WIND NEW</a:t>
            </a:r>
            <a:endParaRPr lang="en-US" b="1" i="1">
              <a:latin typeface="Arial" panose="020B0604020202020204" pitchFamily="34" charset="0"/>
              <a:cs typeface="Arial" panose="020B0604020202020204" pitchFamily="34" charset="0"/>
            </a:endParaRPr>
          </a:p>
        </p:txBody>
      </p:sp>
      <p:sp>
        <p:nvSpPr>
          <p:cNvPr id="17" name="Hộp Văn bản 16">
            <a:extLst>
              <a:ext uri="{FF2B5EF4-FFF2-40B4-BE49-F238E27FC236}">
                <a16:creationId xmlns:a16="http://schemas.microsoft.com/office/drawing/2014/main" id="{4FDF5E38-4976-3FEB-C470-DC93114BDCF3}"/>
              </a:ext>
            </a:extLst>
          </p:cNvPr>
          <p:cNvSpPr txBox="1"/>
          <p:nvPr/>
        </p:nvSpPr>
        <p:spPr>
          <a:xfrm>
            <a:off x="5162550" y="4128830"/>
            <a:ext cx="3867150" cy="646331"/>
          </a:xfrm>
          <a:prstGeom prst="rect">
            <a:avLst/>
          </a:prstGeom>
          <a:noFill/>
        </p:spPr>
        <p:txBody>
          <a:bodyPr wrap="square">
            <a:spAutoFit/>
          </a:bodyPr>
          <a:lstStyle/>
          <a:p>
            <a:pPr algn="ctr"/>
            <a:r>
              <a:rPr lang="en" sz="1200" b="1" i="1">
                <a:latin typeface="Arial" panose="020B0604020202020204" pitchFamily="34" charset="0"/>
                <a:cs typeface="Arial" panose="020B0604020202020204" pitchFamily="34" charset="0"/>
              </a:rPr>
              <a:t>COPY DRAW FACE CUT OVEN AFTER WHEN REFORM CREATE CHANNEL GUIDE ARE NOT GAS</a:t>
            </a:r>
            <a:endParaRPr lang="en-US" sz="1200" b="1" i="1">
              <a:latin typeface="Arial" panose="020B0604020202020204" pitchFamily="34" charset="0"/>
              <a:cs typeface="Arial" panose="020B0604020202020204" pitchFamily="34" charset="0"/>
            </a:endParaRPr>
          </a:p>
        </p:txBody>
      </p:sp>
      <p:pic>
        <p:nvPicPr>
          <p:cNvPr id="12" name="Hình ảnh 11" descr="Ảnh có chứa bản phác thảo, biểu đồ, Bản vẽ kỹ thuật, Kế hoạch&#10;&#10;Nội dung do AI tạo ra có thể không chính xác.">
            <a:extLst>
              <a:ext uri="{FF2B5EF4-FFF2-40B4-BE49-F238E27FC236}">
                <a16:creationId xmlns:a16="http://schemas.microsoft.com/office/drawing/2014/main" id="{CD4B9034-E1DD-E945-D381-95F5E9C6D40A}"/>
              </a:ext>
            </a:extLst>
          </p:cNvPr>
          <p:cNvPicPr>
            <a:picLocks noChangeAspect="1"/>
          </p:cNvPicPr>
          <p:nvPr/>
        </p:nvPicPr>
        <p:blipFill>
          <a:blip r:embed="rId5"/>
          <a:stretch>
            <a:fillRect/>
          </a:stretch>
        </p:blipFill>
        <p:spPr>
          <a:xfrm>
            <a:off x="5440545" y="1317328"/>
            <a:ext cx="3295650" cy="2739708"/>
          </a:xfrm>
          <a:prstGeom prst="rect">
            <a:avLst/>
          </a:prstGeom>
        </p:spPr>
      </p:pic>
      <p:pic>
        <p:nvPicPr>
          <p:cNvPr id="14" name="Hình ảnh 13" descr="Ảnh có chứa bản phác thảo, biểu đồ, Bản vẽ kỹ thuật, Kế hoạch&#10;&#10;Nội dung do AI tạo ra có thể không chính xác.">
            <a:extLst>
              <a:ext uri="{FF2B5EF4-FFF2-40B4-BE49-F238E27FC236}">
                <a16:creationId xmlns:a16="http://schemas.microsoft.com/office/drawing/2014/main" id="{A6B485E9-E81E-EA46-24F5-90A3DF5CE0F0}"/>
              </a:ext>
            </a:extLst>
          </p:cNvPr>
          <p:cNvPicPr>
            <a:picLocks noChangeAspect="1"/>
          </p:cNvPicPr>
          <p:nvPr/>
        </p:nvPicPr>
        <p:blipFill rotWithShape="1">
          <a:blip r:embed="rId6">
            <a:extLst>
              <a:ext uri="{28A0092B-C50C-407E-A947-70E740481C1C}">
                <a14:useLocalDpi xmlns:a14="http://schemas.microsoft.com/office/drawing/2010/main" val="0"/>
              </a:ext>
            </a:extLst>
          </a:blip>
          <a:srcRect l="9847" t="4964" r="12086" b="4610"/>
          <a:stretch/>
        </p:blipFill>
        <p:spPr bwMode="auto">
          <a:xfrm>
            <a:off x="438150" y="1340850"/>
            <a:ext cx="4793808" cy="27643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90479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C1072-3B2A-C414-1E8B-4E7214305C46}"/>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661657B5-D7BE-F98A-F706-F2A8AA37D6D2}"/>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5E01B4D5-6942-1FFB-57E5-8EE9B1C39D28}"/>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CC67772A-075D-061B-69A5-88E5D40778E1}"/>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26</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5A0C237E-52A0-6718-4781-C33B0E6D8FCD}"/>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2) </a:t>
            </a:r>
            <a:r>
              <a:rPr lang="vi-VN">
                <a:latin typeface="Montserrat Semi-Bold Bold" panose="020B0604020202020204" charset="0"/>
              </a:rPr>
              <a:t>CONTROL THE COMBUSTION MODE</a:t>
            </a:r>
          </a:p>
        </p:txBody>
      </p:sp>
      <p:sp>
        <p:nvSpPr>
          <p:cNvPr id="5" name="Lưu Đồ: Thay đổi Tiến Trình 4">
            <a:extLst>
              <a:ext uri="{FF2B5EF4-FFF2-40B4-BE49-F238E27FC236}">
                <a16:creationId xmlns:a16="http://schemas.microsoft.com/office/drawing/2014/main" id="{28C9E1DF-1659-68B2-E6D5-FCFA8D2E7C51}"/>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221715DB-71E7-2770-07E6-E7A9CE39F9E7}"/>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8BF88EAF-E66B-791E-9177-52A7815B111B}"/>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1DE587CA-8D69-6BD5-CB31-3A0BD6885E58}"/>
              </a:ext>
            </a:extLst>
          </p:cNvPr>
          <p:cNvGraphicFramePr>
            <a:graphicFrameLocks noGrp="1"/>
          </p:cNvGraphicFramePr>
          <p:nvPr/>
        </p:nvGraphicFramePr>
        <p:xfrm>
          <a:off x="3810000" y="1114925"/>
          <a:ext cx="5067574" cy="3490344"/>
        </p:xfrm>
        <a:graphic>
          <a:graphicData uri="http://schemas.openxmlformats.org/drawingml/2006/table">
            <a:tbl>
              <a:tblPr bandRow="1">
                <a:tableStyleId>{7DF18680-E054-41AD-8BC1-D1AEF772440D}</a:tableStyleId>
              </a:tblPr>
              <a:tblGrid>
                <a:gridCol w="2533787">
                  <a:extLst>
                    <a:ext uri="{9D8B030D-6E8A-4147-A177-3AD203B41FA5}">
                      <a16:colId xmlns:a16="http://schemas.microsoft.com/office/drawing/2014/main" val="1078500715"/>
                    </a:ext>
                  </a:extLst>
                </a:gridCol>
                <a:gridCol w="2533787">
                  <a:extLst>
                    <a:ext uri="{9D8B030D-6E8A-4147-A177-3AD203B41FA5}">
                      <a16:colId xmlns:a16="http://schemas.microsoft.com/office/drawing/2014/main" val="3640619500"/>
                    </a:ext>
                  </a:extLst>
                </a:gridCol>
              </a:tblGrid>
              <a:tr h="248508">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Cost head private :</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mn-lt"/>
                          <a:cs typeface="Arial" panose="020B0604020202020204" pitchFamily="34" charset="0"/>
                        </a:rPr>
                        <a:t>Estimated investment cost including equipment, installation, testing and acceptance: VND 100,000,000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mn-lt"/>
                          <a:cs typeface="Arial" panose="020B0604020202020204" pitchFamily="34" charset="0"/>
                        </a:rPr>
                        <a:t>The system operates entirely on mechanical control and operation. Therefore, there are no operating costs.</a:t>
                      </a:r>
                      <a:endParaRPr lang="vi-VN" sz="1400" dirty="0">
                        <a:effectLst/>
                        <a:highlight>
                          <a:srgbClr val="FFFF00"/>
                        </a:highlight>
                        <a:latin typeface="+mn-lt"/>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48865332"/>
                  </a:ext>
                </a:extLst>
              </a:tr>
              <a:tr h="1080612">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mn-lt"/>
                          <a:cs typeface="Arial" panose="020B0604020202020204" pitchFamily="34" charset="0"/>
                        </a:rPr>
                        <a:t>Maintenance cost within 7 years: none because the main equipment is mechanical equipment</a:t>
                      </a:r>
                      <a:endParaRPr lang="vi-VN" sz="1400" dirty="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graphicFrame>
        <p:nvGraphicFramePr>
          <p:cNvPr id="14" name="Bảng 13">
            <a:extLst>
              <a:ext uri="{FF2B5EF4-FFF2-40B4-BE49-F238E27FC236}">
                <a16:creationId xmlns:a16="http://schemas.microsoft.com/office/drawing/2014/main" id="{087E52EA-2BE4-E562-DC24-F4981863A7C2}"/>
              </a:ext>
            </a:extLst>
          </p:cNvPr>
          <p:cNvGraphicFramePr>
            <a:graphicFrameLocks noGrp="1"/>
          </p:cNvGraphicFramePr>
          <p:nvPr/>
        </p:nvGraphicFramePr>
        <p:xfrm>
          <a:off x="438150" y="1114924"/>
          <a:ext cx="3295650" cy="3490343"/>
        </p:xfrm>
        <a:graphic>
          <a:graphicData uri="http://schemas.openxmlformats.org/drawingml/2006/table">
            <a:tbl>
              <a:tblPr firstCol="1" bandRow="1">
                <a:tableStyleId>{7DF18680-E054-41AD-8BC1-D1AEF772440D}</a:tableStyleId>
              </a:tblPr>
              <a:tblGrid>
                <a:gridCol w="1647825">
                  <a:extLst>
                    <a:ext uri="{9D8B030D-6E8A-4147-A177-3AD203B41FA5}">
                      <a16:colId xmlns:a16="http://schemas.microsoft.com/office/drawing/2014/main" val="536907135"/>
                    </a:ext>
                  </a:extLst>
                </a:gridCol>
                <a:gridCol w="1647825">
                  <a:extLst>
                    <a:ext uri="{9D8B030D-6E8A-4147-A177-3AD203B41FA5}">
                      <a16:colId xmlns:a16="http://schemas.microsoft.com/office/drawing/2014/main" val="64902513"/>
                    </a:ext>
                  </a:extLst>
                </a:gridCol>
              </a:tblGrid>
              <a:tr h="2132987">
                <a:tc rowSpan="2">
                  <a:txBody>
                    <a:bodyPr/>
                    <a:lstStyle/>
                    <a:p>
                      <a:r>
                        <a:rPr lang="en" sz="1200">
                          <a:solidFill>
                            <a:sysClr val="windowText" lastClr="000000"/>
                          </a:solidFill>
                          <a:latin typeface="Arial" panose="020B0604020202020204" pitchFamily="34" charset="0"/>
                          <a:cs typeface="Arial" panose="020B0604020202020204" pitchFamily="34" charset="0"/>
                        </a:rPr>
                        <a:t>HOW TO DO:</a:t>
                      </a:r>
                    </a:p>
                    <a:p>
                      <a:endParaRPr lang="vi-VN" sz="1200">
                        <a:solidFill>
                          <a:sysClr val="windowText" lastClr="000000"/>
                        </a:solidFill>
                        <a:latin typeface="Arial" panose="020B0604020202020204" pitchFamily="34" charset="0"/>
                        <a:cs typeface="Arial" panose="020B0604020202020204" pitchFamily="34" charset="0"/>
                      </a:endParaRPr>
                    </a:p>
                    <a:p>
                      <a:r>
                        <a:rPr lang="en" sz="1200">
                          <a:solidFill>
                            <a:sysClr val="windowText" lastClr="000000"/>
                          </a:solidFill>
                          <a:latin typeface="Arial" panose="020B0604020202020204" pitchFamily="34" charset="0"/>
                          <a:cs typeface="Arial" panose="020B0604020202020204" pitchFamily="34" charset="0"/>
                        </a:rPr>
                        <a:t>Replace​</a:t>
                      </a:r>
                      <a:r>
                        <a:rPr lang="en-US" sz="1200">
                          <a:solidFill>
                            <a:sysClr val="windowText" lastClr="000000"/>
                          </a:solidFill>
                          <a:latin typeface="Arial" panose="020B0604020202020204" pitchFamily="34" charset="0"/>
                          <a:cs typeface="Arial" panose="020B0604020202020204" pitchFamily="34" charset="0"/>
                        </a:rPr>
                        <a:t> the fuel distribution structure</a:t>
                      </a:r>
                    </a:p>
                  </a:txBody>
                  <a:tcPr marL="45720" marR="45720" marT="22860" marB="22860" anchor="ctr">
                    <a:solidFill>
                      <a:schemeClr val="accent5">
                        <a:lumMod val="60000"/>
                        <a:lumOff val="40000"/>
                      </a:schemeClr>
                    </a:solidFill>
                  </a:tcPr>
                </a:tc>
                <a:tc>
                  <a:txBody>
                    <a:bodyPr/>
                    <a:lstStyle/>
                    <a:p>
                      <a:r>
                        <a:rPr lang="en" sz="1200">
                          <a:solidFill>
                            <a:sysClr val="windowText" lastClr="000000"/>
                          </a:solidFill>
                          <a:latin typeface="Arial" panose="020B0604020202020204" pitchFamily="34" charset="0"/>
                          <a:cs typeface="Arial" panose="020B0604020202020204" pitchFamily="34" charset="0"/>
                        </a:rPr>
                        <a:t>Divide the main air supply chamber into 2 chambers, to control the increase in air supply to the fuel side and decrease the air supply to the non-fuel distribution side.</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nchor="ctr"/>
                </a:tc>
                <a:extLst>
                  <a:ext uri="{0D108BD9-81ED-4DB2-BD59-A6C34878D82A}">
                    <a16:rowId xmlns:a16="http://schemas.microsoft.com/office/drawing/2014/main" val="1187585352"/>
                  </a:ext>
                </a:extLst>
              </a:tr>
              <a:tr h="1357356">
                <a:tc vMerge="1">
                  <a:txBody>
                    <a:bodyPr/>
                    <a:lstStyle/>
                    <a:p>
                      <a:endParaRPr lang="en-US"/>
                    </a:p>
                  </a:txBody>
                  <a:tcPr/>
                </a:tc>
                <a:tc>
                  <a:txBody>
                    <a:bodyPr/>
                    <a:lstStyle/>
                    <a:p>
                      <a:r>
                        <a:rPr lang="en" sz="1200">
                          <a:solidFill>
                            <a:sysClr val="windowText" lastClr="000000"/>
                          </a:solidFill>
                          <a:latin typeface="Arial" panose="020B0604020202020204" pitchFamily="34" charset="0"/>
                          <a:cs typeface="Arial" panose="020B0604020202020204" pitchFamily="34" charset="0"/>
                        </a:rPr>
                        <a:t>Adjust the amount of air distributed below the furnace </a:t>
                      </a:r>
                      <a:r>
                        <a:rPr lang="en" sz="120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 sz="1200">
                          <a:solidFill>
                            <a:sysClr val="windowText" lastClr="000000"/>
                          </a:solidFill>
                          <a:latin typeface="Arial" panose="020B0604020202020204" pitchFamily="34" charset="0"/>
                          <a:cs typeface="Arial" panose="020B0604020202020204" pitchFamily="34" charset="0"/>
                        </a:rPr>
                        <a:t>increase the contact between air and fuel</a:t>
                      </a:r>
                      <a:endParaRPr lang="en-US" sz="1200">
                        <a:solidFill>
                          <a:sysClr val="windowText" lastClr="000000"/>
                        </a:solidFill>
                        <a:latin typeface="Arial" panose="020B0604020202020204" pitchFamily="34" charset="0"/>
                        <a:cs typeface="Arial" panose="020B0604020202020204" pitchFamily="34" charset="0"/>
                      </a:endParaRPr>
                    </a:p>
                  </a:txBody>
                  <a:tcPr marL="45720" marR="45720" marT="22860" marB="22860" anchor="ctr"/>
                </a:tc>
                <a:extLst>
                  <a:ext uri="{0D108BD9-81ED-4DB2-BD59-A6C34878D82A}">
                    <a16:rowId xmlns:a16="http://schemas.microsoft.com/office/drawing/2014/main" val="3718884967"/>
                  </a:ext>
                </a:extLst>
              </a:tr>
            </a:tbl>
          </a:graphicData>
        </a:graphic>
      </p:graphicFrame>
    </p:spTree>
    <p:extLst>
      <p:ext uri="{BB962C8B-B14F-4D97-AF65-F5344CB8AC3E}">
        <p14:creationId xmlns:p14="http://schemas.microsoft.com/office/powerpoint/2010/main" val="1145129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47CC7-0321-30A9-9FD7-64545AB80248}"/>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7B978BE1-8607-7057-E4A8-C12B7535C7EF}"/>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8BD70A24-A4B1-8093-2CC3-CC2D14765452}"/>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A4BA8270-CE4D-E089-2EA6-7095869CFF29}"/>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27</a:t>
              </a:fld>
              <a:endParaRPr lang="vi-VN" sz="1100" spc="-33">
                <a:latin typeface="Montserrat Classic"/>
                <a:ea typeface="Montserrat Classic"/>
                <a:cs typeface="Montserrat Classic"/>
                <a:sym typeface="Montserrat Classic"/>
              </a:endParaRPr>
            </a:p>
          </p:txBody>
        </p:sp>
      </p:grpSp>
      <p:sp>
        <p:nvSpPr>
          <p:cNvPr id="13" name="Hộp Văn bản 12">
            <a:extLst>
              <a:ext uri="{FF2B5EF4-FFF2-40B4-BE49-F238E27FC236}">
                <a16:creationId xmlns:a16="http://schemas.microsoft.com/office/drawing/2014/main" id="{F786EC42-B6CF-2D26-75F3-D7469996F983}"/>
              </a:ext>
            </a:extLst>
          </p:cNvPr>
          <p:cNvSpPr txBox="1"/>
          <p:nvPr/>
        </p:nvSpPr>
        <p:spPr>
          <a:xfrm>
            <a:off x="360227" y="664189"/>
            <a:ext cx="8267700" cy="254172"/>
          </a:xfrm>
          <a:prstGeom prst="rect">
            <a:avLst/>
          </a:prstGeom>
          <a:solidFill>
            <a:schemeClr val="accent5">
              <a:lumMod val="20000"/>
              <a:lumOff val="80000"/>
            </a:schemeClr>
          </a:solidFill>
        </p:spPr>
        <p:txBody>
          <a:bodyPr wrap="square" rtlCol="0">
            <a:spAutoFit/>
          </a:bodyPr>
          <a:lstStyle/>
          <a:p>
            <a:pPr>
              <a:lnSpc>
                <a:spcPct val="150000"/>
              </a:lnSpc>
            </a:pPr>
            <a:r>
              <a:rPr lang="en" sz="800">
                <a:latin typeface="Montserrat Semi-Bold Bold" panose="020B0604020202020204" charset="0"/>
              </a:rPr>
              <a:t>3) </a:t>
            </a:r>
            <a:r>
              <a:rPr lang="en-US" sz="800">
                <a:latin typeface="Montserrat Semi-Bold Bold" panose="020B0604020202020204" charset="0"/>
              </a:rPr>
              <a:t>INSTALL AN ECONOMIZER FOR MAKE-UP WATER TO UTILIZE THE EXHAUST HEAT FROM THE FLY ASH AND FLY ASH DRYING FURNACE</a:t>
            </a:r>
            <a:endParaRPr lang="en" sz="800">
              <a:latin typeface="Montserrat Semi-Bold Bold" panose="020B0604020202020204" charset="0"/>
            </a:endParaRPr>
          </a:p>
        </p:txBody>
      </p:sp>
      <p:sp>
        <p:nvSpPr>
          <p:cNvPr id="5" name="Lưu Đồ: Thay đổi Tiến Trình 4">
            <a:extLst>
              <a:ext uri="{FF2B5EF4-FFF2-40B4-BE49-F238E27FC236}">
                <a16:creationId xmlns:a16="http://schemas.microsoft.com/office/drawing/2014/main" id="{6F643A19-1808-0587-E5DB-F9FA0661B080}"/>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PROPOSED PROJECTS</a:t>
            </a:r>
          </a:p>
        </p:txBody>
      </p:sp>
      <p:sp>
        <p:nvSpPr>
          <p:cNvPr id="6" name="Hình Bầu dục 5">
            <a:extLst>
              <a:ext uri="{FF2B5EF4-FFF2-40B4-BE49-F238E27FC236}">
                <a16:creationId xmlns:a16="http://schemas.microsoft.com/office/drawing/2014/main" id="{70BC1080-DF98-B007-0266-323457D92E3C}"/>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2CE9C84A-99D6-943B-436F-108C6F0824B5}"/>
              </a:ext>
            </a:extLst>
          </p:cNvPr>
          <p:cNvSpPr txBox="1"/>
          <p:nvPr/>
        </p:nvSpPr>
        <p:spPr>
          <a:xfrm>
            <a:off x="8345987" y="306568"/>
            <a:ext cx="533400"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03</a:t>
            </a:r>
            <a:endParaRPr lang="en-US" sz="2200">
              <a:solidFill>
                <a:schemeClr val="bg1"/>
              </a:solidFill>
              <a:latin typeface="Montserrat Medium" panose="00000600000000000000" pitchFamily="2" charset="0"/>
            </a:endParaRPr>
          </a:p>
        </p:txBody>
      </p:sp>
      <p:graphicFrame>
        <p:nvGraphicFramePr>
          <p:cNvPr id="10" name="Bảng 9">
            <a:extLst>
              <a:ext uri="{FF2B5EF4-FFF2-40B4-BE49-F238E27FC236}">
                <a16:creationId xmlns:a16="http://schemas.microsoft.com/office/drawing/2014/main" id="{97E69DEB-C5B2-05E2-3300-47FF58537A6C}"/>
              </a:ext>
            </a:extLst>
          </p:cNvPr>
          <p:cNvGraphicFramePr>
            <a:graphicFrameLocks noGrp="1"/>
          </p:cNvGraphicFramePr>
          <p:nvPr/>
        </p:nvGraphicFramePr>
        <p:xfrm>
          <a:off x="360227" y="1000415"/>
          <a:ext cx="8341813" cy="3688981"/>
        </p:xfrm>
        <a:graphic>
          <a:graphicData uri="http://schemas.openxmlformats.org/drawingml/2006/table">
            <a:tbl>
              <a:tblPr bandRow="1">
                <a:tableStyleId>{7DF18680-E054-41AD-8BC1-D1AEF772440D}</a:tableStyleId>
              </a:tblPr>
              <a:tblGrid>
                <a:gridCol w="2644250">
                  <a:extLst>
                    <a:ext uri="{9D8B030D-6E8A-4147-A177-3AD203B41FA5}">
                      <a16:colId xmlns:a16="http://schemas.microsoft.com/office/drawing/2014/main" val="1078500715"/>
                    </a:ext>
                  </a:extLst>
                </a:gridCol>
                <a:gridCol w="5697563">
                  <a:extLst>
                    <a:ext uri="{9D8B030D-6E8A-4147-A177-3AD203B41FA5}">
                      <a16:colId xmlns:a16="http://schemas.microsoft.com/office/drawing/2014/main" val="3640619500"/>
                    </a:ext>
                  </a:extLst>
                </a:gridCol>
              </a:tblGrid>
              <a:tr h="283583">
                <a:tc gridSpan="2">
                  <a:txBody>
                    <a:bodyPr/>
                    <a:lstStyle/>
                    <a:p>
                      <a:pPr algn="ctr">
                        <a:lnSpc>
                          <a:spcPct val="130000"/>
                        </a:lnSpc>
                        <a:spcBef>
                          <a:spcPts val="300"/>
                        </a:spcBef>
                        <a:spcAft>
                          <a:spcPts val="300"/>
                        </a:spcAft>
                        <a:buNone/>
                      </a:pPr>
                      <a:r>
                        <a:rPr lang="en" sz="1400" b="1">
                          <a:effectLst/>
                          <a:latin typeface="+mn-lt"/>
                          <a:ea typeface="Times New Roman" panose="02020603050405020304" pitchFamily="18" charset="0"/>
                          <a:cs typeface="Arial" panose="020B0604020202020204" pitchFamily="34" charset="0"/>
                        </a:rPr>
                        <a:t>Estimated investment cost of the project</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732641">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1. Investment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Estimated investment cost including equipment, installation, testing and acceptance: VND 1,589,500,000</a:t>
                      </a:r>
                      <a:endParaRPr lang="vi-VN" sz="140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554571448"/>
                  </a:ext>
                </a:extLst>
              </a:tr>
              <a:tr h="1787748">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2. Operating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The operating costs for the system include only the cost of electricity to supply the boiler with additional water.</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Electric power of pump motor (kW): 15</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Number of operating hours per year (h/year): 6,800</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Industrial electricity price (VND/kWh): 1,611</a:t>
                      </a:r>
                    </a:p>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a:effectLst/>
                          <a:latin typeface="Arial" panose="020B0604020202020204" pitchFamily="34" charset="0"/>
                          <a:cs typeface="Arial" panose="020B0604020202020204" pitchFamily="34" charset="0"/>
                        </a:rPr>
                        <a:t>Pump operating cost (VND/year): 164,322,000</a:t>
                      </a:r>
                    </a:p>
                  </a:txBody>
                  <a:tcPr marL="34290" marR="34290" marT="0" marB="0" anchor="ctr"/>
                </a:tc>
                <a:extLst>
                  <a:ext uri="{0D108BD9-81ED-4DB2-BD59-A6C34878D82A}">
                    <a16:rowId xmlns:a16="http://schemas.microsoft.com/office/drawing/2014/main" val="3848865332"/>
                  </a:ext>
                </a:extLst>
              </a:tr>
              <a:tr h="732641">
                <a:tc>
                  <a:txBody>
                    <a:bodyPr/>
                    <a:lstStyle/>
                    <a:p>
                      <a:pPr>
                        <a:lnSpc>
                          <a:spcPct val="130000"/>
                        </a:lnSpc>
                        <a:spcBef>
                          <a:spcPts val="300"/>
                        </a:spcBef>
                        <a:spcAft>
                          <a:spcPts val="300"/>
                        </a:spcAft>
                        <a:buNone/>
                      </a:pPr>
                      <a:r>
                        <a:rPr lang="en" sz="1400" b="1">
                          <a:effectLst/>
                          <a:latin typeface="Arial" panose="020B0604020202020204" pitchFamily="34" charset="0"/>
                          <a:cs typeface="Arial" panose="020B0604020202020204" pitchFamily="34" charset="0"/>
                        </a:rPr>
                        <a:t>3. Maintenance costs</a:t>
                      </a:r>
                      <a:endParaRPr lang="vi-VN" sz="1400" b="1">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en-US" sz="1400" dirty="0">
                          <a:effectLst/>
                          <a:latin typeface="Arial" panose="020B0604020202020204" pitchFamily="34" charset="0"/>
                          <a:cs typeface="Arial" panose="020B0604020202020204" pitchFamily="34" charset="0"/>
                        </a:rPr>
                        <a:t>Maintenance cost within 7 years:</a:t>
                      </a:r>
                      <a:r>
                        <a:rPr lang="vi-VN" sz="1400" dirty="0">
                          <a:effectLst/>
                          <a:latin typeface="Arial" panose="020B0604020202020204" pitchFamily="34" charset="0"/>
                          <a:cs typeface="Arial" panose="020B0604020202020204" pitchFamily="34" charset="0"/>
                        </a:rPr>
                        <a:t> </a:t>
                      </a:r>
                      <a:r>
                        <a:rPr lang="en-US" sz="1400" dirty="0">
                          <a:effectLst/>
                          <a:latin typeface="Arial" panose="020B0604020202020204" pitchFamily="34" charset="0"/>
                          <a:cs typeface="Arial" panose="020B0604020202020204" pitchFamily="34" charset="0"/>
                        </a:rPr>
                        <a:t>10% lubricating oil cost for pumping system</a:t>
                      </a:r>
                      <a:endParaRPr lang="vi-VN" sz="1400" dirty="0">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29815996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0E068-C60A-F337-4EAE-1CC645727403}"/>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F956B875-350B-2225-CA5C-5BA717BB5942}"/>
              </a:ext>
            </a:extLst>
          </p:cNvPr>
          <p:cNvGrpSpPr/>
          <p:nvPr/>
        </p:nvGrpSpPr>
        <p:grpSpPr>
          <a:xfrm>
            <a:off x="677701" y="4687917"/>
            <a:ext cx="655800" cy="176395"/>
            <a:chOff x="0" y="-38100"/>
            <a:chExt cx="1748800" cy="470385"/>
          </a:xfrm>
        </p:grpSpPr>
        <p:sp>
          <p:nvSpPr>
            <p:cNvPr id="3" name="Freeform 24">
              <a:extLst>
                <a:ext uri="{FF2B5EF4-FFF2-40B4-BE49-F238E27FC236}">
                  <a16:creationId xmlns:a16="http://schemas.microsoft.com/office/drawing/2014/main" id="{11B0182F-7F8A-2CFE-7FD5-218380BC9292}"/>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700"/>
            </a:p>
          </p:txBody>
        </p:sp>
        <p:sp>
          <p:nvSpPr>
            <p:cNvPr id="4" name="TextBox 25">
              <a:extLst>
                <a:ext uri="{FF2B5EF4-FFF2-40B4-BE49-F238E27FC236}">
                  <a16:creationId xmlns:a16="http://schemas.microsoft.com/office/drawing/2014/main" id="{0838E33B-2633-56C4-B7EA-57B1F2E65BA6}"/>
                </a:ext>
              </a:extLst>
            </p:cNvPr>
            <p:cNvSpPr txBox="1"/>
            <p:nvPr/>
          </p:nvSpPr>
          <p:spPr>
            <a:xfrm>
              <a:off x="654664" y="-38100"/>
              <a:ext cx="1094136" cy="470385"/>
            </a:xfrm>
            <a:prstGeom prst="rect">
              <a:avLst/>
            </a:prstGeom>
          </p:spPr>
          <p:txBody>
            <a:bodyPr wrap="square" lIns="0" tIns="0" rIns="0" bIns="0" rtlCol="0" anchor="t">
              <a:spAutoFit/>
            </a:bodyPr>
            <a:lstStyle/>
            <a:p>
              <a:pPr>
                <a:lnSpc>
                  <a:spcPts val="1540"/>
                </a:lnSpc>
                <a:spcBef>
                  <a:spcPct val="0"/>
                </a:spcBef>
              </a:pPr>
              <a:fld id="{16146269-B7A9-4EEA-8768-4A06AEC5D6D0}" type="slidenum">
                <a:rPr lang="vi-VN" sz="1100" spc="-33">
                  <a:latin typeface="Montserrat Classic"/>
                  <a:ea typeface="Montserrat Classic"/>
                  <a:cs typeface="Montserrat Classic"/>
                  <a:sym typeface="Montserrat Classic"/>
                </a:rPr>
                <a:pPr>
                  <a:lnSpc>
                    <a:spcPts val="1540"/>
                  </a:lnSpc>
                  <a:spcBef>
                    <a:spcPct val="0"/>
                  </a:spcBef>
                </a:pPr>
                <a:t>28</a:t>
              </a:fld>
              <a:endParaRPr lang="vi-VN" sz="1100" spc="-33">
                <a:latin typeface="Montserrat Classic"/>
                <a:ea typeface="Montserrat Classic"/>
                <a:cs typeface="Montserrat Classic"/>
                <a:sym typeface="Montserrat Classic"/>
              </a:endParaRPr>
            </a:p>
          </p:txBody>
        </p:sp>
      </p:grpSp>
      <p:sp>
        <p:nvSpPr>
          <p:cNvPr id="9" name="Hộp Văn bản 8">
            <a:extLst>
              <a:ext uri="{FF2B5EF4-FFF2-40B4-BE49-F238E27FC236}">
                <a16:creationId xmlns:a16="http://schemas.microsoft.com/office/drawing/2014/main" id="{2208FA6D-BC7E-7919-71FC-6053265D30D5}"/>
              </a:ext>
            </a:extLst>
          </p:cNvPr>
          <p:cNvSpPr txBox="1"/>
          <p:nvPr/>
        </p:nvSpPr>
        <p:spPr>
          <a:xfrm>
            <a:off x="438150" y="657253"/>
            <a:ext cx="8267700" cy="375616"/>
          </a:xfrm>
          <a:prstGeom prst="rect">
            <a:avLst/>
          </a:prstGeom>
          <a:solidFill>
            <a:schemeClr val="accent5">
              <a:lumMod val="20000"/>
              <a:lumOff val="80000"/>
            </a:schemeClr>
          </a:solidFill>
        </p:spPr>
        <p:txBody>
          <a:bodyPr wrap="square" rtlCol="0">
            <a:spAutoFit/>
          </a:bodyPr>
          <a:lstStyle/>
          <a:p>
            <a:pPr>
              <a:lnSpc>
                <a:spcPct val="150000"/>
              </a:lnSpc>
            </a:pPr>
            <a:r>
              <a:rPr lang="en">
                <a:latin typeface="Montserrat Semi-Bold Bold" panose="020B0604020202020204" charset="0"/>
              </a:rPr>
              <a:t>INVESTMENT CAPITAL</a:t>
            </a:r>
          </a:p>
        </p:txBody>
      </p:sp>
      <p:sp>
        <p:nvSpPr>
          <p:cNvPr id="5" name="Lưu Đồ: Thay đổi Tiến Trình 4">
            <a:extLst>
              <a:ext uri="{FF2B5EF4-FFF2-40B4-BE49-F238E27FC236}">
                <a16:creationId xmlns:a16="http://schemas.microsoft.com/office/drawing/2014/main" id="{90837214-12F1-75D9-445D-C3ED7EC12F4E}"/>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 sz="2000">
                <a:latin typeface="Montserrat Black" panose="00000A00000000000000" pitchFamily="2" charset="0"/>
              </a:rPr>
              <a:t>FINANCIAL ANALYSIS</a:t>
            </a:r>
          </a:p>
        </p:txBody>
      </p:sp>
      <p:sp>
        <p:nvSpPr>
          <p:cNvPr id="6" name="Hình Bầu dục 5">
            <a:extLst>
              <a:ext uri="{FF2B5EF4-FFF2-40B4-BE49-F238E27FC236}">
                <a16:creationId xmlns:a16="http://schemas.microsoft.com/office/drawing/2014/main" id="{BC217188-51AF-ED7B-2D2F-B76F9B6D0839}"/>
              </a:ext>
            </a:extLst>
          </p:cNvPr>
          <p:cNvSpPr/>
          <p:nvPr/>
        </p:nvSpPr>
        <p:spPr>
          <a:xfrm>
            <a:off x="8115300" y="41729"/>
            <a:ext cx="914400" cy="9144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700"/>
          </a:p>
        </p:txBody>
      </p:sp>
      <p:sp>
        <p:nvSpPr>
          <p:cNvPr id="7" name="Hộp Văn bản 6">
            <a:extLst>
              <a:ext uri="{FF2B5EF4-FFF2-40B4-BE49-F238E27FC236}">
                <a16:creationId xmlns:a16="http://schemas.microsoft.com/office/drawing/2014/main" id="{09080127-2322-7EAA-F750-D931250B1095}"/>
              </a:ext>
            </a:extLst>
          </p:cNvPr>
          <p:cNvSpPr txBox="1"/>
          <p:nvPr/>
        </p:nvSpPr>
        <p:spPr>
          <a:xfrm>
            <a:off x="8345987" y="306568"/>
            <a:ext cx="683713" cy="430887"/>
          </a:xfrm>
          <a:prstGeom prst="rect">
            <a:avLst/>
          </a:prstGeom>
          <a:noFill/>
        </p:spPr>
        <p:txBody>
          <a:bodyPr wrap="square" rtlCol="0">
            <a:spAutoFit/>
          </a:bodyPr>
          <a:lstStyle/>
          <a:p>
            <a:r>
              <a:rPr lang="en" sz="2200">
                <a:solidFill>
                  <a:schemeClr val="bg1"/>
                </a:solidFill>
                <a:latin typeface="Montserrat Medium" panose="00000600000000000000" pitchFamily="2" charset="0"/>
              </a:rPr>
              <a:t>04</a:t>
            </a:r>
          </a:p>
        </p:txBody>
      </p:sp>
      <p:graphicFrame>
        <p:nvGraphicFramePr>
          <p:cNvPr id="11" name="Bảng 10">
            <a:extLst>
              <a:ext uri="{FF2B5EF4-FFF2-40B4-BE49-F238E27FC236}">
                <a16:creationId xmlns:a16="http://schemas.microsoft.com/office/drawing/2014/main" id="{F6A235B9-A9F0-31ED-4EA5-634BDD6DD7FF}"/>
              </a:ext>
            </a:extLst>
          </p:cNvPr>
          <p:cNvGraphicFramePr>
            <a:graphicFrameLocks noGrp="1"/>
          </p:cNvGraphicFramePr>
          <p:nvPr/>
        </p:nvGraphicFramePr>
        <p:xfrm>
          <a:off x="628650" y="1072981"/>
          <a:ext cx="7886700" cy="3488430"/>
        </p:xfrm>
        <a:graphic>
          <a:graphicData uri="http://schemas.openxmlformats.org/drawingml/2006/table">
            <a:tbl>
              <a:tblPr firstRow="1" firstCol="1" bandRow="1">
                <a:tableStyleId>{7DF18680-E054-41AD-8BC1-D1AEF772440D}</a:tableStyleId>
              </a:tblPr>
              <a:tblGrid>
                <a:gridCol w="924321">
                  <a:extLst>
                    <a:ext uri="{9D8B030D-6E8A-4147-A177-3AD203B41FA5}">
                      <a16:colId xmlns:a16="http://schemas.microsoft.com/office/drawing/2014/main" val="3288325924"/>
                    </a:ext>
                  </a:extLst>
                </a:gridCol>
                <a:gridCol w="3019029">
                  <a:extLst>
                    <a:ext uri="{9D8B030D-6E8A-4147-A177-3AD203B41FA5}">
                      <a16:colId xmlns:a16="http://schemas.microsoft.com/office/drawing/2014/main" val="276122922"/>
                    </a:ext>
                  </a:extLst>
                </a:gridCol>
                <a:gridCol w="990600">
                  <a:extLst>
                    <a:ext uri="{9D8B030D-6E8A-4147-A177-3AD203B41FA5}">
                      <a16:colId xmlns:a16="http://schemas.microsoft.com/office/drawing/2014/main" val="3136009036"/>
                    </a:ext>
                  </a:extLst>
                </a:gridCol>
                <a:gridCol w="1562100">
                  <a:extLst>
                    <a:ext uri="{9D8B030D-6E8A-4147-A177-3AD203B41FA5}">
                      <a16:colId xmlns:a16="http://schemas.microsoft.com/office/drawing/2014/main" val="1989447977"/>
                    </a:ext>
                  </a:extLst>
                </a:gridCol>
                <a:gridCol w="1390650">
                  <a:extLst>
                    <a:ext uri="{9D8B030D-6E8A-4147-A177-3AD203B41FA5}">
                      <a16:colId xmlns:a16="http://schemas.microsoft.com/office/drawing/2014/main" val="3270301086"/>
                    </a:ext>
                  </a:extLst>
                </a:gridCol>
              </a:tblGrid>
              <a:tr h="175637">
                <a:tc gridSpan="5">
                  <a:txBody>
                    <a:bodyPr/>
                    <a:lstStyle/>
                    <a:p>
                      <a:pPr algn="ctr">
                        <a:lnSpc>
                          <a:spcPct val="100000"/>
                        </a:lnSpc>
                        <a:buNone/>
                      </a:pPr>
                      <a:r>
                        <a:rPr lang="e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CAPEX</a:t>
                      </a:r>
                    </a:p>
                  </a:txBody>
                  <a:tcPr marL="34290" marR="3429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extLst>
                  <a:ext uri="{0D108BD9-81ED-4DB2-BD59-A6C34878D82A}">
                    <a16:rowId xmlns:a16="http://schemas.microsoft.com/office/drawing/2014/main" val="3281958481"/>
                  </a:ext>
                </a:extLst>
              </a:tr>
              <a:tr h="175637">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STT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Item</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Unit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Value before VAT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gn="ctr">
                        <a:lnSpc>
                          <a:spcPct val="100000"/>
                        </a:lnSpc>
                        <a:buNone/>
                      </a:pPr>
                      <a:r>
                        <a:rPr lang="vi-VN" sz="1000" err="1">
                          <a:solidFill>
                            <a:sysClr val="windowText" lastClr="000000"/>
                          </a:solidFill>
                          <a:effectLst/>
                          <a:latin typeface="+mn-lt"/>
                          <a:cs typeface="Arial" panose="020B0604020202020204" pitchFamily="34" charset="0"/>
                        </a:rPr>
                        <a:t>Value</a:t>
                      </a:r>
                      <a:r>
                        <a:rPr lang="en-US" sz="1000">
                          <a:solidFill>
                            <a:sysClr val="windowText" lastClr="000000"/>
                          </a:solidFill>
                          <a:effectLst/>
                          <a:latin typeface="+mn-lt"/>
                          <a:cs typeface="Arial" panose="020B0604020202020204" pitchFamily="34" charset="0"/>
                        </a:rPr>
                        <a:t> </a:t>
                      </a:r>
                      <a:r>
                        <a:rPr lang="en" sz="1000">
                          <a:solidFill>
                            <a:sysClr val="windowText" lastClr="000000"/>
                          </a:solidFill>
                          <a:effectLst/>
                          <a:latin typeface="Arial" panose="020B0604020202020204" pitchFamily="34" charset="0"/>
                          <a:cs typeface="Arial" panose="020B0604020202020204" pitchFamily="34" charset="0"/>
                        </a:rPr>
                        <a:t>after VAT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solidFill>
                      <a:schemeClr val="accent5">
                        <a:lumMod val="60000"/>
                        <a:lumOff val="40000"/>
                      </a:schemeClr>
                    </a:solidFill>
                  </a:tcPr>
                </a:tc>
                <a:extLst>
                  <a:ext uri="{0D108BD9-81ED-4DB2-BD59-A6C34878D82A}">
                    <a16:rowId xmlns:a16="http://schemas.microsoft.com/office/drawing/2014/main" val="3142876368"/>
                  </a:ext>
                </a:extLst>
              </a:tr>
              <a:tr h="175637">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a:t>
                      </a: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Arial" panose="020B0604020202020204" pitchFamily="34" charset="0"/>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2,192,500,000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2,411,750,000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193510217"/>
                  </a:ext>
                </a:extLst>
              </a:tr>
              <a:tr h="175637">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2</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vi-VN" sz="1000" err="1">
                          <a:solidFill>
                            <a:sysClr val="windowText" lastClr="000000"/>
                          </a:solidFill>
                          <a:effectLst/>
                          <a:latin typeface="+mn-lt"/>
                          <a:cs typeface="Arial" panose="020B0604020202020204" pitchFamily="34" charset="0"/>
                        </a:rPr>
                        <a:t>Labor</a:t>
                      </a:r>
                      <a:r>
                        <a:rPr lang="vi-VN" sz="1000">
                          <a:solidFill>
                            <a:sysClr val="windowText" lastClr="000000"/>
                          </a:solidFill>
                          <a:effectLst/>
                          <a:latin typeface="+mn-lt"/>
                          <a:cs typeface="Arial" panose="020B0604020202020204" pitchFamily="34" charset="0"/>
                        </a:rPr>
                        <a:t> </a:t>
                      </a:r>
                      <a:r>
                        <a:rPr lang="vi-VN" sz="1000" err="1">
                          <a:solidFill>
                            <a:sysClr val="windowText" lastClr="000000"/>
                          </a:solidFill>
                          <a:effectLst/>
                          <a:latin typeface="+mn-lt"/>
                          <a:cs typeface="Arial" panose="020B0604020202020204" pitchFamily="34" charset="0"/>
                        </a:rPr>
                        <a:t>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 </a:t>
                      </a: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299,500,000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329,450,000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80779522"/>
                  </a:ext>
                </a:extLst>
              </a:tr>
              <a:tr h="304800">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3</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US" sz="1000">
                          <a:solidFill>
                            <a:sysClr val="windowText" lastClr="000000"/>
                          </a:solidFill>
                          <a:effectLst/>
                          <a:latin typeface="Arial" panose="020B0604020202020204" pitchFamily="34" charset="0"/>
                          <a:cs typeface="Arial" panose="020B0604020202020204" pitchFamily="34" charset="0"/>
                        </a:rPr>
                        <a:t>Other cost (including management, and designing cost)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134,000,000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147,400,000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2492484708"/>
                  </a:ext>
                </a:extLst>
              </a:tr>
              <a:tr h="158640">
                <a:tc>
                  <a:txBody>
                    <a:bodyPr/>
                    <a:lstStyle/>
                    <a:p>
                      <a:pPr algn="ctr"/>
                      <a:r>
                        <a:rPr lang="en" sz="1000">
                          <a:solidFill>
                            <a:sysClr val="windowText" lastClr="000000"/>
                          </a:solidFill>
                          <a:effectLst/>
                          <a:latin typeface="Arial" panose="020B0604020202020204" pitchFamily="34" charset="0"/>
                          <a:cs typeface="Arial" panose="020B0604020202020204" pitchFamily="34" charset="0"/>
                        </a:rPr>
                        <a:t>4</a:t>
                      </a:r>
                      <a:endParaRPr sz="700">
                        <a:solidFill>
                          <a:sysClr val="windowText" lastClr="000000"/>
                        </a:solidFill>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rowSpan="2">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Contingency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131,300,000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rowSpan="2">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144,430,000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13700805"/>
                  </a:ext>
                </a:extLst>
              </a:tr>
              <a:tr h="0">
                <a:tc rowSpan="2">
                  <a:txBody>
                    <a:bodyPr/>
                    <a:lstStyle/>
                    <a:p>
                      <a:pPr algn="ct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5</a:t>
                      </a:r>
                    </a:p>
                  </a:txBody>
                  <a:tcPr marL="34290" marR="34290" marT="0" marB="0" anchor="ctr">
                    <a:solidFill>
                      <a:schemeClr val="accent5">
                        <a:lumMod val="60000"/>
                        <a:lumOff val="4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491695135"/>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 investment cost</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2,757,300,000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3,033,030,000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4168977167"/>
                  </a:ext>
                </a:extLst>
              </a:tr>
              <a:tr h="175637">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ysClr val="windowText" lastClr="000000"/>
                          </a:solidFill>
                          <a:effectLst/>
                          <a:latin typeface="Arial" panose="020B0604020202020204" pitchFamily="34" charset="0"/>
                          <a:cs typeface="Arial" panose="020B0604020202020204" pitchFamily="34" charset="0"/>
                        </a:rPr>
                        <a:t>Project 1 - Improve steam system</a:t>
                      </a:r>
                      <a:endParaRPr lang="en" sz="100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and installation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897,000,000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986,700,000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67414370"/>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346978286"/>
                  </a:ext>
                </a:extLst>
              </a:tr>
              <a:tr h="351275">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 (including management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103,000,000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113,300,000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863205902"/>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669544532"/>
                  </a:ext>
                </a:extLst>
              </a:tr>
              <a:tr h="175637">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ysClr val="windowText" lastClr="000000"/>
                          </a:solidFill>
                          <a:effectLst/>
                          <a:latin typeface="Arial" panose="020B0604020202020204" pitchFamily="34" charset="0"/>
                          <a:cs typeface="Arial" panose="020B0604020202020204" pitchFamily="34" charset="0"/>
                        </a:rPr>
                        <a:t>Project 2 - Control burning mode</a:t>
                      </a:r>
                      <a:endParaRPr lang="en" sz="100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99,000,000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917899260"/>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970950612"/>
                  </a:ext>
                </a:extLst>
              </a:tr>
              <a:tr h="152400">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607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91,000,000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607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100,100,000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2726287469"/>
                  </a:ext>
                </a:extLst>
              </a:tr>
              <a:tr h="175637">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ysClr val="windowText" lastClr="000000"/>
                          </a:solidFill>
                          <a:effectLst/>
                          <a:latin typeface="Arial" panose="020B0604020202020204" pitchFamily="34" charset="0"/>
                          <a:cs typeface="Arial" panose="020B0604020202020204" pitchFamily="34" charset="0"/>
                        </a:rPr>
                        <a:t>Sub- Project 3 - Install an economizer</a:t>
                      </a:r>
                      <a:endParaRPr lang="en" sz="1000" dirty="0">
                        <a:solidFill>
                          <a:sysClr val="windowText" lastClr="000000"/>
                        </a:solidFill>
                        <a:effectLst/>
                        <a:latin typeface="Arial" panose="020B0604020202020204" pitchFamily="34" charset="0"/>
                        <a:cs typeface="Arial" panose="020B0604020202020204" pitchFamily="34" charset="0"/>
                      </a:endParaRPr>
                    </a:p>
                  </a:txBody>
                  <a:tcPr marL="34290" marR="34290" marT="0" marB="0" anchor="ctr">
                    <a:solidFill>
                      <a:schemeClr val="accent5">
                        <a:lumMod val="60000"/>
                        <a:lumOff val="40000"/>
                      </a:schemeClr>
                    </a:solidFill>
                  </a:tcP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Equipment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1,295,500,000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1,425,050,000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263063381"/>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Labor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119,500,000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131,450,000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406321704"/>
                  </a:ext>
                </a:extLst>
              </a:tr>
              <a:tr h="212634">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Other costs (including management costs)</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30,000,000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indent="304800"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33,000,000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3494960963"/>
                  </a:ext>
                </a:extLst>
              </a:tr>
              <a:tr h="175637">
                <a:tc vMerge="1">
                  <a:txBody>
                    <a:bodyPr/>
                    <a:lstStyle/>
                    <a:p>
                      <a:endParaRPr/>
                    </a:p>
                  </a:txBody>
                  <a:tcPr marL="68580" marR="68580" marT="0" marB="0" anchor="ctr"/>
                </a:tc>
                <a:tc>
                  <a:txBody>
                    <a:bodyPr/>
                    <a:lstStyle/>
                    <a:p>
                      <a:pP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Total</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ctr">
                        <a:lnSpc>
                          <a:spcPct val="100000"/>
                        </a:lnSpc>
                        <a:buNone/>
                      </a:pPr>
                      <a:r>
                        <a:rPr lang="vi-VN" sz="1000">
                          <a:solidFill>
                            <a:sysClr val="windowText" lastClr="000000"/>
                          </a:solidFill>
                          <a:effectLst/>
                          <a:latin typeface="+mn-lt"/>
                          <a:cs typeface="Arial" panose="020B0604020202020204" pitchFamily="34" charset="0"/>
                        </a:rPr>
                        <a:t>VND</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a:solidFill>
                            <a:sysClr val="windowText" lastClr="000000"/>
                          </a:solidFill>
                          <a:effectLst/>
                          <a:latin typeface="Arial" panose="020B0604020202020204" pitchFamily="34" charset="0"/>
                          <a:cs typeface="Arial" panose="020B0604020202020204" pitchFamily="34" charset="0"/>
                        </a:rPr>
                        <a:t>1,445,000,000</a:t>
                      </a:r>
                      <a:endParaRPr lang="vi-VN" sz="1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tc>
                  <a:txBody>
                    <a:bodyPr/>
                    <a:lstStyle/>
                    <a:p>
                      <a:pPr algn="r">
                        <a:lnSpc>
                          <a:spcPct val="100000"/>
                        </a:lnSpc>
                        <a:buNone/>
                      </a:pPr>
                      <a:r>
                        <a:rPr lang="en" sz="1000" dirty="0">
                          <a:solidFill>
                            <a:sysClr val="windowText" lastClr="000000"/>
                          </a:solidFill>
                          <a:effectLst/>
                          <a:latin typeface="Arial" panose="020B0604020202020204" pitchFamily="34" charset="0"/>
                          <a:cs typeface="Arial" panose="020B0604020202020204" pitchFamily="34" charset="0"/>
                        </a:rPr>
                        <a:t>1,589,500,000</a:t>
                      </a:r>
                      <a:endParaRPr lang="vi-VN" sz="10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4290" marR="34290" marT="0" marB="0" anchor="ctr"/>
                </a:tc>
                <a:extLst>
                  <a:ext uri="{0D108BD9-81ED-4DB2-BD59-A6C34878D82A}">
                    <a16:rowId xmlns:a16="http://schemas.microsoft.com/office/drawing/2014/main" val="1115096072"/>
                  </a:ext>
                </a:extLst>
              </a:tr>
            </a:tbl>
          </a:graphicData>
        </a:graphic>
      </p:graphicFrame>
    </p:spTree>
    <p:extLst>
      <p:ext uri="{BB962C8B-B14F-4D97-AF65-F5344CB8AC3E}">
        <p14:creationId xmlns:p14="http://schemas.microsoft.com/office/powerpoint/2010/main" val="128518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DEB5F-AE35-568A-A4FB-23162906D6D2}"/>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A5224237-143F-6DA3-E17B-0EBE3AA9B08F}"/>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000">
                <a:latin typeface="Montserrat Black" panose="00000A00000000000000" pitchFamily="2" charset="0"/>
              </a:rPr>
              <a:t>APPENDIX TO SUB-PROJECT 1</a:t>
            </a:r>
            <a:endParaRPr lang="en" sz="2000">
              <a:latin typeface="Montserrat Black" panose="00000A00000000000000" pitchFamily="2" charset="0"/>
            </a:endParaRPr>
          </a:p>
        </p:txBody>
      </p:sp>
      <p:pic>
        <p:nvPicPr>
          <p:cNvPr id="3" name="Picture 4">
            <a:extLst>
              <a:ext uri="{FF2B5EF4-FFF2-40B4-BE49-F238E27FC236}">
                <a16:creationId xmlns:a16="http://schemas.microsoft.com/office/drawing/2014/main" id="{D39C2D9E-63F6-650C-8A42-EEB4243B55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0203" y="904071"/>
            <a:ext cx="3035101" cy="3288983"/>
          </a:xfrm>
          <a:prstGeom prst="rect">
            <a:avLst/>
          </a:prstGeom>
          <a:noFill/>
          <a:ln>
            <a:solidFill>
              <a:schemeClr val="bg1">
                <a:lumMod val="65000"/>
              </a:schemeClr>
            </a:solidFill>
          </a:ln>
        </p:spPr>
      </p:pic>
      <p:sp>
        <p:nvSpPr>
          <p:cNvPr id="7" name="Hộp Văn bản 6">
            <a:extLst>
              <a:ext uri="{FF2B5EF4-FFF2-40B4-BE49-F238E27FC236}">
                <a16:creationId xmlns:a16="http://schemas.microsoft.com/office/drawing/2014/main" id="{10427ECF-51ED-1876-9006-155C7DA1D9AA}"/>
              </a:ext>
            </a:extLst>
          </p:cNvPr>
          <p:cNvSpPr txBox="1"/>
          <p:nvPr/>
        </p:nvSpPr>
        <p:spPr>
          <a:xfrm>
            <a:off x="230204" y="4281248"/>
            <a:ext cx="3035100" cy="276999"/>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the deaerator </a:t>
            </a:r>
            <a:endParaRPr lang="en-US" sz="1200" b="1">
              <a:latin typeface="Arial" panose="020B0604020202020204" pitchFamily="34" charset="0"/>
              <a:cs typeface="Arial" panose="020B0604020202020204" pitchFamily="34" charset="0"/>
            </a:endParaRPr>
          </a:p>
        </p:txBody>
      </p:sp>
      <p:pic>
        <p:nvPicPr>
          <p:cNvPr id="9" name="Picture 5">
            <a:extLst>
              <a:ext uri="{FF2B5EF4-FFF2-40B4-BE49-F238E27FC236}">
                <a16:creationId xmlns:a16="http://schemas.microsoft.com/office/drawing/2014/main" id="{8E524BB9-44AA-4288-9928-BB603C553C2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29659" y="885336"/>
            <a:ext cx="1943100" cy="3307718"/>
          </a:xfrm>
          <a:prstGeom prst="rect">
            <a:avLst/>
          </a:prstGeom>
          <a:noFill/>
          <a:ln>
            <a:noFill/>
          </a:ln>
        </p:spPr>
      </p:pic>
      <p:sp>
        <p:nvSpPr>
          <p:cNvPr id="13" name="Hộp Văn bản 12">
            <a:extLst>
              <a:ext uri="{FF2B5EF4-FFF2-40B4-BE49-F238E27FC236}">
                <a16:creationId xmlns:a16="http://schemas.microsoft.com/office/drawing/2014/main" id="{DC71943D-E778-3520-6554-243EE00969D4}"/>
              </a:ext>
            </a:extLst>
          </p:cNvPr>
          <p:cNvSpPr txBox="1"/>
          <p:nvPr/>
        </p:nvSpPr>
        <p:spPr>
          <a:xfrm>
            <a:off x="3629659" y="4258165"/>
            <a:ext cx="1943100" cy="461665"/>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the flash tank</a:t>
            </a:r>
            <a:endParaRPr lang="en-US" sz="1200" b="1">
              <a:latin typeface="Arial" panose="020B0604020202020204" pitchFamily="34" charset="0"/>
              <a:cs typeface="Arial" panose="020B0604020202020204" pitchFamily="34" charset="0"/>
            </a:endParaRPr>
          </a:p>
        </p:txBody>
      </p:sp>
      <p:pic>
        <p:nvPicPr>
          <p:cNvPr id="15" name="Picture 6">
            <a:extLst>
              <a:ext uri="{FF2B5EF4-FFF2-40B4-BE49-F238E27FC236}">
                <a16:creationId xmlns:a16="http://schemas.microsoft.com/office/drawing/2014/main" id="{027640C0-47DE-D6E4-E9A4-B75E58C6C7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37114" y="894702"/>
            <a:ext cx="2870473" cy="3307718"/>
          </a:xfrm>
          <a:prstGeom prst="rect">
            <a:avLst/>
          </a:prstGeom>
          <a:noFill/>
          <a:ln>
            <a:noFill/>
          </a:ln>
        </p:spPr>
      </p:pic>
      <p:sp>
        <p:nvSpPr>
          <p:cNvPr id="17" name="Hộp Văn bản 16">
            <a:extLst>
              <a:ext uri="{FF2B5EF4-FFF2-40B4-BE49-F238E27FC236}">
                <a16:creationId xmlns:a16="http://schemas.microsoft.com/office/drawing/2014/main" id="{B8CCB40A-AE8E-192F-8EBD-FE1ECCE3205D}"/>
              </a:ext>
            </a:extLst>
          </p:cNvPr>
          <p:cNvSpPr txBox="1"/>
          <p:nvPr/>
        </p:nvSpPr>
        <p:spPr>
          <a:xfrm>
            <a:off x="5937114" y="4267718"/>
            <a:ext cx="2870473" cy="461665"/>
          </a:xfrm>
          <a:prstGeom prst="rect">
            <a:avLst/>
          </a:prstGeom>
          <a:noFill/>
        </p:spPr>
        <p:txBody>
          <a:bodyPr wrap="square">
            <a:spAutoFit/>
          </a:bodyPr>
          <a:lstStyle/>
          <a:p>
            <a:pPr algn="ctr"/>
            <a:r>
              <a:rPr lang="es-ES" sz="1200" b="1" i="1">
                <a:latin typeface="Arial" panose="020B0604020202020204" pitchFamily="34" charset="0"/>
                <a:ea typeface="Times New Roman" panose="02020603050405020304" pitchFamily="18" charset="0"/>
                <a:cs typeface="Arial" panose="020B0604020202020204" pitchFamily="34" charset="0"/>
              </a:rPr>
              <a:t>Drawing of condensate recovery tank</a:t>
            </a:r>
            <a:endParaRPr lang="en-US" sz="12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9332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0" y="455542"/>
            <a:ext cx="9144000" cy="371400"/>
          </a:xfrm>
        </p:spPr>
        <p:txBody>
          <a:bodyPr spcFirstLastPara="1" vert="horz" wrap="square" lIns="68593" tIns="34296" rIns="68593" bIns="34296" rtlCol="0" anchor="ctr" anchorCtr="0">
            <a:noAutofit/>
          </a:bodyPr>
          <a:lstStyle/>
          <a:p>
            <a:r>
              <a:rPr lang="en-US" sz="2400">
                <a:solidFill>
                  <a:schemeClr val="accent1">
                    <a:lumMod val="50000"/>
                  </a:schemeClr>
                </a:solidFill>
                <a:latin typeface="+mn-lt"/>
              </a:rPr>
              <a:t>CHARACTERISTICS OF THE COMPANY'S TUNNEL KILN</a:t>
            </a:r>
            <a:endParaRPr lang="en-US"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FD7A4A87-C04C-F625-F847-39530C7456AD}"/>
              </a:ext>
            </a:extLst>
          </p:cNvPr>
          <p:cNvSpPr txBox="1"/>
          <p:nvPr/>
        </p:nvSpPr>
        <p:spPr>
          <a:xfrm>
            <a:off x="393853" y="1046188"/>
            <a:ext cx="8356293" cy="3539430"/>
          </a:xfrm>
          <a:prstGeom prst="rect">
            <a:avLst/>
          </a:prstGeom>
          <a:noFill/>
        </p:spPr>
        <p:txBody>
          <a:bodyPr wrap="square">
            <a:spAutoFit/>
          </a:bodyPr>
          <a:lstStyle/>
          <a:p>
            <a:pPr marL="285750" indent="-285750">
              <a:buFont typeface="Arial" panose="020B0604020202020204" pitchFamily="34" charset="0"/>
              <a:buChar char="•"/>
            </a:pPr>
            <a:r>
              <a:rPr lang="en-US">
                <a:solidFill>
                  <a:schemeClr val="tx1"/>
                </a:solidFill>
              </a:rPr>
              <a:t>The kiln chamber is narrow and tall, constructed with fire-resistant bricks and insulated with coal slag and thick wall layers.</a:t>
            </a:r>
          </a:p>
          <a:p>
            <a:pPr marL="285750" indent="-285750">
              <a:buFont typeface="Arial" panose="020B0604020202020204" pitchFamily="34" charset="0"/>
              <a:buChar char="•"/>
            </a:pPr>
            <a:r>
              <a:rPr lang="en-US">
                <a:solidFill>
                  <a:schemeClr val="tx1"/>
                </a:solidFill>
              </a:rPr>
              <a:t>The height of the brick stacks from the top of the kiln car to the arch’s peak is considerable, causing aerodynamic stratification within the kiln that is difficult to control. This results in underfired bricks at the bottom and overfired bricks at the top.</a:t>
            </a:r>
          </a:p>
          <a:p>
            <a:pPr marL="285750" indent="-285750">
              <a:buFont typeface="Arial" panose="020B0604020202020204" pitchFamily="34" charset="0"/>
              <a:buChar char="•"/>
            </a:pPr>
            <a:r>
              <a:rPr lang="en-US">
                <a:solidFill>
                  <a:schemeClr val="tx1"/>
                </a:solidFill>
              </a:rPr>
              <a:t>The fixed-height vaulted roof extending from one end of the kiln to the other creates a continuous large gap throughout the kiln. This allows strong airflow, which lowers the temperature at the top of the kiln cars and causes underfiring of the bricks in that area.</a:t>
            </a:r>
          </a:p>
          <a:p>
            <a:pPr marL="285750" indent="-285750">
              <a:buFont typeface="Arial" panose="020B0604020202020204" pitchFamily="34" charset="0"/>
              <a:buChar char="•"/>
            </a:pPr>
            <a:r>
              <a:rPr lang="en-US">
                <a:solidFill>
                  <a:schemeClr val="tx1"/>
                </a:solidFill>
              </a:rPr>
              <a:t>The firing kiln is connected to the Tuynel drying chamber. A portion of the hot air extracted from the cooling zone of the kiln, along with all high-temperature exhaust gases, is redirected to the drying chamber to assist with the drying process.</a:t>
            </a:r>
          </a:p>
          <a:p>
            <a:pPr marL="285750" indent="-285750">
              <a:buFont typeface="Arial" panose="020B0604020202020204" pitchFamily="34" charset="0"/>
              <a:buChar char="•"/>
            </a:pPr>
            <a:r>
              <a:rPr lang="en-US">
                <a:solidFill>
                  <a:schemeClr val="tx1"/>
                </a:solidFill>
              </a:rPr>
              <a:t>The Tuynel kiln is equipped with a rapid cooling system using fans positioned accordingly. However, during operation, this quick-cooling mechanism is not in use and needs to be restored for proper utilization.</a:t>
            </a:r>
          </a:p>
          <a:p>
            <a:pPr marL="285750" indent="-285750">
              <a:buFont typeface="Arial" panose="020B0604020202020204" pitchFamily="34" charset="0"/>
              <a:buChar char="•"/>
            </a:pPr>
            <a:r>
              <a:rPr lang="en-US">
                <a:solidFill>
                  <a:schemeClr val="tx1"/>
                </a:solidFill>
              </a:rPr>
              <a:t>The kiln cars are of an older, heavier design due to the thick fire-resistant materials and bulky construction. As a result, heat loss due to thermal accumulation in the kiln cars is relatively high.</a:t>
            </a:r>
          </a:p>
        </p:txBody>
      </p:sp>
    </p:spTree>
    <p:extLst>
      <p:ext uri="{BB962C8B-B14F-4D97-AF65-F5344CB8AC3E}">
        <p14:creationId xmlns:p14="http://schemas.microsoft.com/office/powerpoint/2010/main" val="2539249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EECEC-6F69-DFDF-A68A-CD3FFA4D6A53}"/>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9F5D6C2B-9673-BA0D-AE18-C2CB72331829}"/>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000">
                <a:latin typeface="Montserrat Black" panose="00000A00000000000000" pitchFamily="2" charset="0"/>
              </a:rPr>
              <a:t>APPENDIX TO SUB-PROJECT 1</a:t>
            </a:r>
            <a:endParaRPr lang="en" sz="2000">
              <a:latin typeface="Montserrat Black" panose="00000A00000000000000" pitchFamily="2" charset="0"/>
            </a:endParaRPr>
          </a:p>
        </p:txBody>
      </p:sp>
      <p:pic>
        <p:nvPicPr>
          <p:cNvPr id="3" name="Hình ảnh 2" descr="Ảnh có chứa văn bản, biểu đồ, Kế hoạch, bản đồ&#10;&#10;Nội dung do AI tạo ra có thể không chính xác.">
            <a:extLst>
              <a:ext uri="{FF2B5EF4-FFF2-40B4-BE49-F238E27FC236}">
                <a16:creationId xmlns:a16="http://schemas.microsoft.com/office/drawing/2014/main" id="{BAA678B3-8819-7A7A-E480-D7DE5BB449A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90600"/>
            <a:ext cx="6339840" cy="4125447"/>
          </a:xfrm>
          <a:prstGeom prst="rect">
            <a:avLst/>
          </a:prstGeom>
          <a:noFill/>
          <a:ln>
            <a:noFill/>
          </a:ln>
        </p:spPr>
      </p:pic>
      <p:sp>
        <p:nvSpPr>
          <p:cNvPr id="5" name="Hộp Văn bản 4">
            <a:extLst>
              <a:ext uri="{FF2B5EF4-FFF2-40B4-BE49-F238E27FC236}">
                <a16:creationId xmlns:a16="http://schemas.microsoft.com/office/drawing/2014/main" id="{14AD4123-1AFB-BDC3-7D66-2503ABC89E48}"/>
              </a:ext>
            </a:extLst>
          </p:cNvPr>
          <p:cNvSpPr txBox="1"/>
          <p:nvPr/>
        </p:nvSpPr>
        <p:spPr>
          <a:xfrm>
            <a:off x="6850380" y="2154674"/>
            <a:ext cx="1798320" cy="1384995"/>
          </a:xfrm>
          <a:prstGeom prst="rect">
            <a:avLst/>
          </a:prstGeom>
          <a:noFill/>
        </p:spPr>
        <p:txBody>
          <a:bodyPr wrap="square">
            <a:spAutoFit/>
          </a:bodyPr>
          <a:lstStyle/>
          <a:p>
            <a:pPr algn="ctr">
              <a:spcAft>
                <a:spcPts val="500"/>
              </a:spcAft>
            </a:pPr>
            <a:r>
              <a:rPr lang="es-ES" b="1">
                <a:latin typeface="Arial" panose="020B0604020202020204" pitchFamily="34" charset="0"/>
                <a:ea typeface="Times New Roman" panose="02020603050405020304" pitchFamily="18" charset="0"/>
                <a:cs typeface="Arial" panose="020B0604020202020204" pitchFamily="34" charset="0"/>
              </a:rPr>
              <a:t>EQUIPMENT LAYOUT DRAWING OF STEAM SYSTEM IMPROVEMENT PROJECT</a:t>
            </a:r>
            <a:endParaRPr lang="vi-VN" b="1">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97094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FE4B9-63A0-D7EC-644E-4EEAF328A0CA}"/>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4240FD08-D1BB-57AE-2772-D26261863AC4}"/>
              </a:ext>
            </a:extLst>
          </p:cNvPr>
          <p:cNvSpPr/>
          <p:nvPr/>
        </p:nvSpPr>
        <p:spPr>
          <a:xfrm>
            <a:off x="304800" y="127454"/>
            <a:ext cx="8267700" cy="56383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000">
                <a:latin typeface="Montserrat Black" panose="00000A00000000000000" pitchFamily="2" charset="0"/>
              </a:rPr>
              <a:t>APPENDIX TO SUB-PROJECT 2</a:t>
            </a:r>
            <a:endParaRPr lang="en" sz="2000">
              <a:latin typeface="Montserrat Black" panose="00000A00000000000000" pitchFamily="2" charset="0"/>
            </a:endParaRPr>
          </a:p>
        </p:txBody>
      </p:sp>
      <p:sp>
        <p:nvSpPr>
          <p:cNvPr id="4" name="Hộp Văn bản 3">
            <a:extLst>
              <a:ext uri="{FF2B5EF4-FFF2-40B4-BE49-F238E27FC236}">
                <a16:creationId xmlns:a16="http://schemas.microsoft.com/office/drawing/2014/main" id="{B6563BD9-ACB9-EF3E-EE7B-243F5C530D0C}"/>
              </a:ext>
            </a:extLst>
          </p:cNvPr>
          <p:cNvSpPr txBox="1"/>
          <p:nvPr/>
        </p:nvSpPr>
        <p:spPr>
          <a:xfrm>
            <a:off x="438150" y="4128830"/>
            <a:ext cx="4869021" cy="307777"/>
          </a:xfrm>
          <a:prstGeom prst="rect">
            <a:avLst/>
          </a:prstGeom>
          <a:noFill/>
        </p:spPr>
        <p:txBody>
          <a:bodyPr wrap="square">
            <a:spAutoFit/>
          </a:bodyPr>
          <a:lstStyle/>
          <a:p>
            <a:pPr algn="ctr"/>
            <a:r>
              <a:rPr lang="en" b="1" i="1">
                <a:latin typeface="Arial" panose="020B0604020202020204" pitchFamily="34" charset="0"/>
                <a:cs typeface="Arial" panose="020B0604020202020204" pitchFamily="34" charset="0"/>
              </a:rPr>
              <a:t>ILLUSTRATION​ ROOM WIND NEW</a:t>
            </a:r>
            <a:endParaRPr lang="en-US" b="1" i="1">
              <a:latin typeface="Arial" panose="020B0604020202020204" pitchFamily="34" charset="0"/>
              <a:cs typeface="Arial" panose="020B0604020202020204" pitchFamily="34" charset="0"/>
            </a:endParaRPr>
          </a:p>
        </p:txBody>
      </p:sp>
      <p:sp>
        <p:nvSpPr>
          <p:cNvPr id="6" name="Hộp Văn bản 5">
            <a:extLst>
              <a:ext uri="{FF2B5EF4-FFF2-40B4-BE49-F238E27FC236}">
                <a16:creationId xmlns:a16="http://schemas.microsoft.com/office/drawing/2014/main" id="{50CBDBA3-8AA9-89DC-B3BD-14EE6D453663}"/>
              </a:ext>
            </a:extLst>
          </p:cNvPr>
          <p:cNvSpPr txBox="1"/>
          <p:nvPr/>
        </p:nvSpPr>
        <p:spPr>
          <a:xfrm>
            <a:off x="5154573" y="4128830"/>
            <a:ext cx="3867593" cy="646331"/>
          </a:xfrm>
          <a:prstGeom prst="rect">
            <a:avLst/>
          </a:prstGeom>
          <a:noFill/>
        </p:spPr>
        <p:txBody>
          <a:bodyPr wrap="square">
            <a:spAutoFit/>
          </a:bodyPr>
          <a:lstStyle/>
          <a:p>
            <a:pPr algn="ctr"/>
            <a:r>
              <a:rPr lang="en" sz="1200" b="1" i="1">
                <a:latin typeface="Arial" panose="020B0604020202020204" pitchFamily="34" charset="0"/>
                <a:cs typeface="Arial" panose="020B0604020202020204" pitchFamily="34" charset="0"/>
              </a:rPr>
              <a:t>COPY DRAW FACE CUT OVEN AFTER WHEN REFORM CREATE CHANNEL GUIDE ARE NOT GAS</a:t>
            </a:r>
            <a:endParaRPr lang="en-US" sz="1200" b="1" i="1">
              <a:latin typeface="Arial" panose="020B0604020202020204" pitchFamily="34" charset="0"/>
              <a:cs typeface="Arial" panose="020B0604020202020204" pitchFamily="34" charset="0"/>
            </a:endParaRPr>
          </a:p>
        </p:txBody>
      </p:sp>
      <p:pic>
        <p:nvPicPr>
          <p:cNvPr id="7" name="Hình ảnh 6" descr="Ảnh có chứa bản phác thảo, biểu đồ, Bản vẽ kỹ thuật, Kế hoạch&#10;&#10;Nội dung do AI tạo ra có thể không chính xác.">
            <a:extLst>
              <a:ext uri="{FF2B5EF4-FFF2-40B4-BE49-F238E27FC236}">
                <a16:creationId xmlns:a16="http://schemas.microsoft.com/office/drawing/2014/main" id="{23B7EC03-A20E-C951-F8EE-35641D2CC942}"/>
              </a:ext>
            </a:extLst>
          </p:cNvPr>
          <p:cNvPicPr>
            <a:picLocks noChangeAspect="1"/>
          </p:cNvPicPr>
          <p:nvPr/>
        </p:nvPicPr>
        <p:blipFill>
          <a:blip r:embed="rId2"/>
          <a:stretch>
            <a:fillRect/>
          </a:stretch>
        </p:blipFill>
        <p:spPr>
          <a:xfrm>
            <a:off x="5440545" y="1317328"/>
            <a:ext cx="3295650" cy="2739708"/>
          </a:xfrm>
          <a:prstGeom prst="rect">
            <a:avLst/>
          </a:prstGeom>
        </p:spPr>
      </p:pic>
      <p:pic>
        <p:nvPicPr>
          <p:cNvPr id="8" name="Hình ảnh 7" descr="Ảnh có chứa bản phác thảo, biểu đồ, Bản vẽ kỹ thuật, Kế hoạch&#10;&#10;Nội dung do AI tạo ra có thể không chính xác.">
            <a:extLst>
              <a:ext uri="{FF2B5EF4-FFF2-40B4-BE49-F238E27FC236}">
                <a16:creationId xmlns:a16="http://schemas.microsoft.com/office/drawing/2014/main" id="{F42671E5-CF85-1081-EDB5-F6D5E4143BC2}"/>
              </a:ext>
            </a:extLst>
          </p:cNvPr>
          <p:cNvPicPr>
            <a:picLocks noChangeAspect="1"/>
          </p:cNvPicPr>
          <p:nvPr/>
        </p:nvPicPr>
        <p:blipFill rotWithShape="1">
          <a:blip r:embed="rId3">
            <a:extLst>
              <a:ext uri="{28A0092B-C50C-407E-A947-70E740481C1C}">
                <a14:useLocalDpi xmlns:a14="http://schemas.microsoft.com/office/drawing/2010/main" val="0"/>
              </a:ext>
            </a:extLst>
          </a:blip>
          <a:srcRect l="9847" t="4964" r="12086" b="4610"/>
          <a:stretch/>
        </p:blipFill>
        <p:spPr bwMode="auto">
          <a:xfrm>
            <a:off x="438150" y="1340850"/>
            <a:ext cx="4793808" cy="27643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101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3"/>
          <p:cNvSpPr/>
          <p:nvPr/>
        </p:nvSpPr>
        <p:spPr>
          <a:xfrm>
            <a:off x="0" y="0"/>
            <a:ext cx="91440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000000"/>
              </a:highlight>
              <a:latin typeface="Old Standard TT"/>
              <a:ea typeface="Old Standard TT"/>
              <a:cs typeface="Old Standard TT"/>
              <a:sym typeface="Old Standard TT"/>
            </a:endParaRPr>
          </a:p>
        </p:txBody>
      </p:sp>
      <p:sp>
        <p:nvSpPr>
          <p:cNvPr id="360" name="Google Shape;360;p43"/>
          <p:cNvSpPr txBox="1">
            <a:spLocks noGrp="1"/>
          </p:cNvSpPr>
          <p:nvPr>
            <p:ph type="body" idx="1"/>
          </p:nvPr>
        </p:nvSpPr>
        <p:spPr>
          <a:xfrm>
            <a:off x="322025" y="809225"/>
            <a:ext cx="3420600" cy="1903200"/>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Current steam system with unutilized three heat resource:</a:t>
            </a:r>
            <a:endParaRPr sz="1300" dirty="0">
              <a:solidFill>
                <a:srgbClr val="C00000"/>
              </a:solidFill>
            </a:endParaRPr>
          </a:p>
          <a:p>
            <a:pPr marL="0" lvl="0" indent="0" algn="l" rtl="0">
              <a:lnSpc>
                <a:spcPct val="130000"/>
              </a:lnSpc>
              <a:spcBef>
                <a:spcPts val="300"/>
              </a:spcBef>
              <a:spcAft>
                <a:spcPts val="0"/>
              </a:spcAft>
              <a:buNone/>
            </a:pPr>
            <a:r>
              <a:rPr lang="vi" sz="1300" dirty="0">
                <a:solidFill>
                  <a:srgbClr val="C00000"/>
                </a:solidFill>
              </a:rPr>
              <a:t>- The condensate discharging at high pressure (11 bar) with high temperature;</a:t>
            </a:r>
            <a:endParaRPr sz="1300" dirty="0">
              <a:solidFill>
                <a:srgbClr val="C00000"/>
              </a:solidFill>
            </a:endParaRPr>
          </a:p>
          <a:p>
            <a:pPr marL="0" lvl="0" indent="0" algn="l" rtl="0">
              <a:lnSpc>
                <a:spcPct val="130000"/>
              </a:lnSpc>
              <a:spcBef>
                <a:spcPts val="300"/>
              </a:spcBef>
              <a:spcAft>
                <a:spcPts val="300"/>
              </a:spcAft>
              <a:buClr>
                <a:schemeClr val="dk1"/>
              </a:buClr>
              <a:buSzPts val="1100"/>
              <a:buFont typeface="Arial"/>
              <a:buNone/>
            </a:pPr>
            <a:r>
              <a:rPr lang="vi" sz="1300" dirty="0">
                <a:solidFill>
                  <a:srgbClr val="C00000"/>
                </a:solidFill>
              </a:rPr>
              <a:t>- Exhausted steam (12 bar) at high pressure tank discharging into the environment directly.</a:t>
            </a:r>
            <a:endParaRPr sz="1600" dirty="0">
              <a:solidFill>
                <a:srgbClr val="C00000"/>
              </a:solidFill>
            </a:endParaRPr>
          </a:p>
        </p:txBody>
      </p:sp>
      <p:sp>
        <p:nvSpPr>
          <p:cNvPr id="361" name="Google Shape;361;p43"/>
          <p:cNvSpPr txBox="1">
            <a:spLocks noGrp="1"/>
          </p:cNvSpPr>
          <p:nvPr>
            <p:ph type="body" idx="1"/>
          </p:nvPr>
        </p:nvSpPr>
        <p:spPr>
          <a:xfrm>
            <a:off x="369125" y="3031350"/>
            <a:ext cx="3326400" cy="1077300"/>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Proposed steam system:</a:t>
            </a:r>
            <a:endParaRPr sz="1300" dirty="0">
              <a:solidFill>
                <a:srgbClr val="C00000"/>
              </a:solidFill>
            </a:endParaRPr>
          </a:p>
          <a:p>
            <a:pPr marL="0" lvl="0" indent="0" algn="l" rtl="0">
              <a:lnSpc>
                <a:spcPct val="130000"/>
              </a:lnSpc>
              <a:spcBef>
                <a:spcPts val="300"/>
              </a:spcBef>
              <a:spcAft>
                <a:spcPts val="300"/>
              </a:spcAft>
              <a:buNone/>
            </a:pPr>
            <a:r>
              <a:rPr lang="vi" sz="1300" dirty="0">
                <a:solidFill>
                  <a:srgbClr val="C00000"/>
                </a:solidFill>
              </a:rPr>
              <a:t>-  Condensate and exhausted steam at high pressure tank flowed in a flash tank;</a:t>
            </a:r>
            <a:endParaRPr sz="1300" dirty="0">
              <a:solidFill>
                <a:srgbClr val="C00000"/>
              </a:solidFill>
            </a:endParaRPr>
          </a:p>
        </p:txBody>
      </p:sp>
      <p:pic>
        <p:nvPicPr>
          <p:cNvPr id="362" name="Google Shape;362;p43"/>
          <p:cNvPicPr preferRelativeResize="0"/>
          <p:nvPr/>
        </p:nvPicPr>
        <p:blipFill rotWithShape="1">
          <a:blip r:embed="rId3">
            <a:alphaModFix/>
          </a:blip>
          <a:srcRect b="6646"/>
          <a:stretch/>
        </p:blipFill>
        <p:spPr>
          <a:xfrm>
            <a:off x="4179550" y="353950"/>
            <a:ext cx="4820901" cy="4554300"/>
          </a:xfrm>
          <a:prstGeom prst="rect">
            <a:avLst/>
          </a:prstGeom>
          <a:noFill/>
          <a:ln>
            <a:noFill/>
          </a:ln>
        </p:spPr>
      </p:pic>
      <p:sp>
        <p:nvSpPr>
          <p:cNvPr id="363" name="Google Shape;363;p43"/>
          <p:cNvSpPr txBox="1"/>
          <p:nvPr/>
        </p:nvSpPr>
        <p:spPr>
          <a:xfrm>
            <a:off x="399325" y="0"/>
            <a:ext cx="3221700" cy="589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a:solidFill>
                  <a:schemeClr val="dk1"/>
                </a:solidFill>
                <a:latin typeface="Old Standard TT"/>
                <a:ea typeface="Old Standard TT"/>
                <a:cs typeface="Old Standard TT"/>
                <a:sym typeface="Old Standard TT"/>
              </a:rPr>
              <a:t> 2. Improving the steam system</a:t>
            </a:r>
            <a:endParaRPr sz="1300" i="1">
              <a:latin typeface="Times New Roman"/>
              <a:ea typeface="Times New Roman"/>
              <a:cs typeface="Times New Roman"/>
              <a:sym typeface="Times New Roman"/>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8" name="Google Shape;368;p44"/>
          <p:cNvPicPr preferRelativeResize="0"/>
          <p:nvPr/>
        </p:nvPicPr>
        <p:blipFill>
          <a:blip r:embed="rId3">
            <a:alphaModFix/>
          </a:blip>
          <a:stretch>
            <a:fillRect/>
          </a:stretch>
        </p:blipFill>
        <p:spPr>
          <a:xfrm>
            <a:off x="5410850" y="457250"/>
            <a:ext cx="3644124" cy="4580851"/>
          </a:xfrm>
          <a:prstGeom prst="rect">
            <a:avLst/>
          </a:prstGeom>
          <a:noFill/>
          <a:ln>
            <a:noFill/>
          </a:ln>
        </p:spPr>
      </p:pic>
      <p:sp>
        <p:nvSpPr>
          <p:cNvPr id="369" name="Google Shape;369;p44"/>
          <p:cNvSpPr txBox="1"/>
          <p:nvPr/>
        </p:nvSpPr>
        <p:spPr>
          <a:xfrm>
            <a:off x="5232238" y="26150"/>
            <a:ext cx="3948300" cy="46779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buNone/>
            </a:pPr>
            <a:r>
              <a:rPr lang="vi" sz="1600" b="1" dirty="0">
                <a:solidFill>
                  <a:schemeClr val="dk1"/>
                </a:solidFill>
                <a:latin typeface="Old Standard TT"/>
                <a:ea typeface="Old Standard TT"/>
                <a:cs typeface="Old Standard TT"/>
                <a:sym typeface="Old Standard TT"/>
              </a:rPr>
              <a:t>2.2 The deaerator calculation results</a:t>
            </a:r>
            <a:endParaRPr sz="2100" dirty="0">
              <a:solidFill>
                <a:schemeClr val="dk1"/>
              </a:solidFill>
              <a:latin typeface="Old Standard TT"/>
              <a:ea typeface="Old Standard TT"/>
              <a:cs typeface="Old Standard TT"/>
              <a:sym typeface="Old Standard TT"/>
            </a:endParaRPr>
          </a:p>
        </p:txBody>
      </p:sp>
      <p:sp>
        <p:nvSpPr>
          <p:cNvPr id="370" name="Google Shape;370;p44"/>
          <p:cNvSpPr txBox="1"/>
          <p:nvPr/>
        </p:nvSpPr>
        <p:spPr>
          <a:xfrm>
            <a:off x="585050" y="26150"/>
            <a:ext cx="3948300" cy="46779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buNone/>
            </a:pPr>
            <a:r>
              <a:rPr lang="vi" sz="1600" b="1">
                <a:solidFill>
                  <a:schemeClr val="dk1"/>
                </a:solidFill>
                <a:latin typeface="Old Standard TT"/>
                <a:ea typeface="Old Standard TT"/>
                <a:cs typeface="Old Standard TT"/>
                <a:sym typeface="Old Standard TT"/>
              </a:rPr>
              <a:t>2.1 Flash tank calculation results</a:t>
            </a:r>
            <a:endParaRPr sz="1600">
              <a:solidFill>
                <a:schemeClr val="dk1"/>
              </a:solidFill>
              <a:latin typeface="Old Standard TT"/>
              <a:ea typeface="Old Standard TT"/>
              <a:cs typeface="Old Standard TT"/>
              <a:sym typeface="Old Standard TT"/>
            </a:endParaRPr>
          </a:p>
        </p:txBody>
      </p:sp>
      <p:pic>
        <p:nvPicPr>
          <p:cNvPr id="371" name="Google Shape;371;p44"/>
          <p:cNvPicPr preferRelativeResize="0"/>
          <p:nvPr/>
        </p:nvPicPr>
        <p:blipFill>
          <a:blip r:embed="rId4">
            <a:alphaModFix/>
          </a:blip>
          <a:stretch>
            <a:fillRect/>
          </a:stretch>
        </p:blipFill>
        <p:spPr>
          <a:xfrm>
            <a:off x="98400" y="433625"/>
            <a:ext cx="5238425" cy="46044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45"/>
          <p:cNvSpPr/>
          <p:nvPr/>
        </p:nvSpPr>
        <p:spPr>
          <a:xfrm>
            <a:off x="0" y="-46650"/>
            <a:ext cx="91440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000000"/>
              </a:highlight>
              <a:latin typeface="Old Standard TT"/>
              <a:ea typeface="Old Standard TT"/>
              <a:cs typeface="Old Standard TT"/>
              <a:sym typeface="Old Standard TT"/>
            </a:endParaRPr>
          </a:p>
        </p:txBody>
      </p:sp>
      <p:sp>
        <p:nvSpPr>
          <p:cNvPr id="377" name="Google Shape;377;p45"/>
          <p:cNvSpPr txBox="1"/>
          <p:nvPr/>
        </p:nvSpPr>
        <p:spPr>
          <a:xfrm>
            <a:off x="0" y="0"/>
            <a:ext cx="3054900" cy="376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dirty="0">
                <a:solidFill>
                  <a:srgbClr val="C00000"/>
                </a:solidFill>
                <a:latin typeface="Old Standard TT"/>
                <a:ea typeface="Old Standard TT"/>
                <a:cs typeface="Old Standard TT"/>
                <a:sym typeface="Old Standard TT"/>
              </a:rPr>
              <a:t> 3. Controlling burning mode</a:t>
            </a:r>
            <a:endParaRPr sz="1600" i="1" dirty="0">
              <a:solidFill>
                <a:srgbClr val="C00000"/>
              </a:solidFill>
              <a:latin typeface="Old Standard TT"/>
              <a:ea typeface="Old Standard TT"/>
              <a:cs typeface="Old Standard TT"/>
              <a:sym typeface="Old Standard TT"/>
            </a:endParaRPr>
          </a:p>
        </p:txBody>
      </p:sp>
      <p:sp>
        <p:nvSpPr>
          <p:cNvPr id="378" name="Google Shape;378;p45"/>
          <p:cNvSpPr txBox="1">
            <a:spLocks noGrp="1"/>
          </p:cNvSpPr>
          <p:nvPr>
            <p:ph type="body" idx="1"/>
          </p:nvPr>
        </p:nvSpPr>
        <p:spPr>
          <a:xfrm>
            <a:off x="200400" y="677549"/>
            <a:ext cx="2798100" cy="4266409"/>
          </a:xfrm>
          <a:prstGeom prst="rect">
            <a:avLst/>
          </a:prstGeom>
        </p:spPr>
        <p:txBody>
          <a:bodyPr spcFirstLastPara="1" wrap="square" lIns="91425" tIns="91425" rIns="91425" bIns="91425" anchor="t" anchorCtr="0">
            <a:noAutofit/>
          </a:bodyPr>
          <a:lstStyle/>
          <a:p>
            <a:pPr marL="0" lvl="0" indent="0" algn="l" rtl="0">
              <a:lnSpc>
                <a:spcPct val="130000"/>
              </a:lnSpc>
              <a:spcBef>
                <a:spcPts val="300"/>
              </a:spcBef>
              <a:spcAft>
                <a:spcPts val="0"/>
              </a:spcAft>
              <a:buNone/>
            </a:pPr>
            <a:r>
              <a:rPr lang="vi" sz="1300" dirty="0">
                <a:solidFill>
                  <a:srgbClr val="C00000"/>
                </a:solidFill>
              </a:rPr>
              <a:t>The ineffective feeding system causes a number of problems:</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The biomass burns incompletely;</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Especially the unburned pine bran is blown out;</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Not meet the standard of CO concentration in the flue gas;</a:t>
            </a:r>
            <a:endParaRPr sz="1300" dirty="0">
              <a:solidFill>
                <a:srgbClr val="C00000"/>
              </a:solidFill>
            </a:endParaRPr>
          </a:p>
          <a:p>
            <a:pPr marL="585470" lvl="0" indent="-311149" algn="l" rtl="0">
              <a:lnSpc>
                <a:spcPct val="130000"/>
              </a:lnSpc>
              <a:spcBef>
                <a:spcPts val="300"/>
              </a:spcBef>
              <a:spcAft>
                <a:spcPts val="0"/>
              </a:spcAft>
              <a:buClr>
                <a:schemeClr val="lt1"/>
              </a:buClr>
              <a:buSzPts val="1300"/>
              <a:buFont typeface="Old Standard TT"/>
              <a:buChar char="-"/>
            </a:pPr>
            <a:r>
              <a:rPr lang="vi" sz="1300" dirty="0">
                <a:solidFill>
                  <a:srgbClr val="C00000"/>
                </a:solidFill>
              </a:rPr>
              <a:t>The working environment is polluted;</a:t>
            </a:r>
            <a:endParaRPr sz="1300" dirty="0">
              <a:solidFill>
                <a:srgbClr val="C00000"/>
              </a:solidFill>
            </a:endParaRPr>
          </a:p>
          <a:p>
            <a:pPr marL="585470" lvl="0" indent="-311149" algn="l" rtl="0">
              <a:lnSpc>
                <a:spcPct val="130000"/>
              </a:lnSpc>
              <a:spcBef>
                <a:spcPts val="300"/>
              </a:spcBef>
              <a:spcAft>
                <a:spcPts val="300"/>
              </a:spcAft>
              <a:buClr>
                <a:schemeClr val="lt1"/>
              </a:buClr>
              <a:buSzPts val="1300"/>
              <a:buFont typeface="Old Standard TT"/>
              <a:buChar char="-"/>
            </a:pPr>
            <a:r>
              <a:rPr lang="vi" sz="1300" dirty="0">
                <a:solidFill>
                  <a:srgbClr val="C00000"/>
                </a:solidFill>
              </a:rPr>
              <a:t>Impact on the heath of staff around the boiler workshop as well as the entire plant.</a:t>
            </a:r>
            <a:endParaRPr sz="1300" dirty="0">
              <a:solidFill>
                <a:srgbClr val="C00000"/>
              </a:solidFill>
            </a:endParaRPr>
          </a:p>
        </p:txBody>
      </p:sp>
      <p:pic>
        <p:nvPicPr>
          <p:cNvPr id="379" name="Google Shape;379;p45"/>
          <p:cNvPicPr preferRelativeResize="0"/>
          <p:nvPr/>
        </p:nvPicPr>
        <p:blipFill rotWithShape="1">
          <a:blip r:embed="rId3">
            <a:alphaModFix/>
          </a:blip>
          <a:srcRect t="1248" b="6244"/>
          <a:stretch/>
        </p:blipFill>
        <p:spPr>
          <a:xfrm>
            <a:off x="3095575" y="52950"/>
            <a:ext cx="5985000" cy="49752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46"/>
          <p:cNvSpPr/>
          <p:nvPr/>
        </p:nvSpPr>
        <p:spPr>
          <a:xfrm>
            <a:off x="0" y="-148600"/>
            <a:ext cx="9144000" cy="513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highlight>
                <a:srgbClr val="000000"/>
              </a:highlight>
              <a:latin typeface="+mj-lt"/>
              <a:ea typeface="Old Standard TT"/>
              <a:cs typeface="Old Standard TT"/>
              <a:sym typeface="Old Standard TT"/>
            </a:endParaRPr>
          </a:p>
        </p:txBody>
      </p:sp>
      <p:sp>
        <p:nvSpPr>
          <p:cNvPr id="385" name="Google Shape;385;p46"/>
          <p:cNvSpPr txBox="1"/>
          <p:nvPr/>
        </p:nvSpPr>
        <p:spPr>
          <a:xfrm>
            <a:off x="1150450" y="-45325"/>
            <a:ext cx="5724600" cy="273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vi" sz="1600" b="1" dirty="0">
                <a:solidFill>
                  <a:schemeClr val="accent1">
                    <a:lumMod val="50000"/>
                  </a:schemeClr>
                </a:solidFill>
                <a:latin typeface="+mn-lt"/>
                <a:ea typeface="Old Standard TT"/>
                <a:cs typeface="Old Standard TT"/>
                <a:sym typeface="Old Standard TT"/>
              </a:rPr>
              <a:t> 4. </a:t>
            </a:r>
            <a:r>
              <a:rPr lang="vi" b="1" dirty="0">
                <a:solidFill>
                  <a:schemeClr val="accent1">
                    <a:lumMod val="50000"/>
                  </a:schemeClr>
                </a:solidFill>
                <a:latin typeface="+mn-lt"/>
                <a:ea typeface="Times New Roman"/>
                <a:cs typeface="Times New Roman"/>
                <a:sym typeface="Times New Roman"/>
              </a:rPr>
              <a:t>Other solutions without economics calculation</a:t>
            </a:r>
            <a:endParaRPr sz="1600" i="1" dirty="0">
              <a:solidFill>
                <a:schemeClr val="accent1">
                  <a:lumMod val="50000"/>
                </a:schemeClr>
              </a:solidFill>
              <a:latin typeface="+mn-lt"/>
              <a:ea typeface="Old Standard TT"/>
              <a:cs typeface="Old Standard TT"/>
              <a:sym typeface="Old Standard TT"/>
            </a:endParaRPr>
          </a:p>
        </p:txBody>
      </p:sp>
      <p:sp>
        <p:nvSpPr>
          <p:cNvPr id="386" name="Google Shape;386;p46"/>
          <p:cNvSpPr txBox="1">
            <a:spLocks noGrp="1"/>
          </p:cNvSpPr>
          <p:nvPr>
            <p:ph type="body" idx="1"/>
          </p:nvPr>
        </p:nvSpPr>
        <p:spPr>
          <a:xfrm>
            <a:off x="750650" y="521225"/>
            <a:ext cx="3326400" cy="337200"/>
          </a:xfrm>
          <a:prstGeom prst="rect">
            <a:avLst/>
          </a:prstGeom>
        </p:spPr>
        <p:txBody>
          <a:bodyPr spcFirstLastPara="1" wrap="square" lIns="91425" tIns="91425" rIns="91425" bIns="91425" anchor="t" anchorCtr="0">
            <a:noAutofit/>
          </a:bodyPr>
          <a:lstStyle/>
          <a:p>
            <a:pPr marL="457200" lvl="0" indent="-342900" algn="ctr" rtl="0">
              <a:lnSpc>
                <a:spcPct val="130000"/>
              </a:lnSpc>
              <a:spcBef>
                <a:spcPts val="300"/>
              </a:spcBef>
              <a:spcAft>
                <a:spcPts val="0"/>
              </a:spcAft>
              <a:buSzPts val="1800"/>
              <a:buAutoNum type="arabicParenBoth"/>
            </a:pPr>
            <a:r>
              <a:rPr lang="vi" sz="1800" b="1"/>
              <a:t>Install steam accumulator</a:t>
            </a:r>
            <a:endParaRPr sz="1800" b="1"/>
          </a:p>
        </p:txBody>
      </p:sp>
      <p:sp>
        <p:nvSpPr>
          <p:cNvPr id="387" name="Google Shape;387;p46"/>
          <p:cNvSpPr txBox="1">
            <a:spLocks noGrp="1"/>
          </p:cNvSpPr>
          <p:nvPr>
            <p:ph type="body" idx="1"/>
          </p:nvPr>
        </p:nvSpPr>
        <p:spPr>
          <a:xfrm>
            <a:off x="157850" y="1424700"/>
            <a:ext cx="1226700" cy="1240500"/>
          </a:xfrm>
          <a:prstGeom prst="rect">
            <a:avLst/>
          </a:prstGeom>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Clr>
                <a:schemeClr val="dk1"/>
              </a:buClr>
              <a:buSzPts val="1100"/>
              <a:buFont typeface="Arial"/>
              <a:buNone/>
            </a:pPr>
            <a:r>
              <a:rPr lang="vi"/>
              <a:t>Steam load variation</a:t>
            </a:r>
            <a:endParaRPr sz="1100"/>
          </a:p>
        </p:txBody>
      </p:sp>
      <p:sp>
        <p:nvSpPr>
          <p:cNvPr id="388" name="Google Shape;388;p46"/>
          <p:cNvSpPr txBox="1"/>
          <p:nvPr/>
        </p:nvSpPr>
        <p:spPr>
          <a:xfrm>
            <a:off x="1797650" y="1424700"/>
            <a:ext cx="1144500" cy="1240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Frequently operates in low load mode</a:t>
            </a:r>
            <a:endParaRPr sz="1100"/>
          </a:p>
        </p:txBody>
      </p:sp>
      <p:sp>
        <p:nvSpPr>
          <p:cNvPr id="389" name="Google Shape;389;p46"/>
          <p:cNvSpPr txBox="1"/>
          <p:nvPr/>
        </p:nvSpPr>
        <p:spPr>
          <a:xfrm>
            <a:off x="3419075" y="1424700"/>
            <a:ext cx="1896000" cy="1240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Steam demand suddenly increases water supply at ambient temperature</a:t>
            </a:r>
            <a:endParaRPr sz="1100"/>
          </a:p>
        </p:txBody>
      </p:sp>
      <p:cxnSp>
        <p:nvCxnSpPr>
          <p:cNvPr id="390" name="Google Shape;390;p46"/>
          <p:cNvCxnSpPr>
            <a:stCxn id="388" idx="2"/>
            <a:endCxn id="391" idx="0"/>
          </p:cNvCxnSpPr>
          <p:nvPr/>
        </p:nvCxnSpPr>
        <p:spPr>
          <a:xfrm rot="5400000">
            <a:off x="1406000" y="2585400"/>
            <a:ext cx="884100" cy="1043700"/>
          </a:xfrm>
          <a:prstGeom prst="bentConnector3">
            <a:avLst>
              <a:gd name="adj1" fmla="val 50000"/>
            </a:avLst>
          </a:prstGeom>
          <a:noFill/>
          <a:ln w="9525" cap="flat" cmpd="sng">
            <a:solidFill>
              <a:schemeClr val="dk2"/>
            </a:solidFill>
            <a:prstDash val="solid"/>
            <a:round/>
            <a:headEnd type="none" w="med" len="med"/>
            <a:tailEnd type="triangle" w="med" len="med"/>
          </a:ln>
        </p:spPr>
      </p:cxnSp>
      <p:sp>
        <p:nvSpPr>
          <p:cNvPr id="391" name="Google Shape;391;p46"/>
          <p:cNvSpPr txBox="1"/>
          <p:nvPr/>
        </p:nvSpPr>
        <p:spPr>
          <a:xfrm>
            <a:off x="378300" y="3549300"/>
            <a:ext cx="1896000" cy="761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Clr>
                <a:schemeClr val="dk1"/>
              </a:buClr>
              <a:buSzPts val="1100"/>
              <a:buFont typeface="Arial"/>
              <a:buNone/>
            </a:pPr>
            <a:r>
              <a:rPr lang="vi">
                <a:solidFill>
                  <a:schemeClr val="dk1"/>
                </a:solidFill>
                <a:latin typeface="Old Standard TT"/>
                <a:ea typeface="Old Standard TT"/>
                <a:cs typeface="Old Standard TT"/>
                <a:sym typeface="Old Standard TT"/>
              </a:rPr>
              <a:t>Ineffective burning mode</a:t>
            </a:r>
            <a:endParaRPr sz="1100">
              <a:latin typeface="Old Standard TT"/>
              <a:ea typeface="Old Standard TT"/>
              <a:cs typeface="Old Standard TT"/>
              <a:sym typeface="Old Standard TT"/>
            </a:endParaRPr>
          </a:p>
        </p:txBody>
      </p:sp>
      <p:sp>
        <p:nvSpPr>
          <p:cNvPr id="392" name="Google Shape;392;p46"/>
          <p:cNvSpPr txBox="1"/>
          <p:nvPr/>
        </p:nvSpPr>
        <p:spPr>
          <a:xfrm>
            <a:off x="3174800" y="3549300"/>
            <a:ext cx="1763100" cy="761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30000"/>
              </a:lnSpc>
              <a:spcBef>
                <a:spcPts val="300"/>
              </a:spcBef>
              <a:spcAft>
                <a:spcPts val="300"/>
              </a:spcAft>
              <a:buNone/>
            </a:pPr>
            <a:r>
              <a:rPr lang="vi">
                <a:solidFill>
                  <a:schemeClr val="dk1"/>
                </a:solidFill>
                <a:latin typeface="Old Standard TT"/>
                <a:ea typeface="Old Standard TT"/>
                <a:cs typeface="Old Standard TT"/>
                <a:sym typeface="Old Standard TT"/>
              </a:rPr>
              <a:t>Ability to respond to load is slow</a:t>
            </a:r>
            <a:endParaRPr sz="1100">
              <a:latin typeface="Old Standard TT"/>
              <a:ea typeface="Old Standard TT"/>
              <a:cs typeface="Old Standard TT"/>
              <a:sym typeface="Old Standard TT"/>
            </a:endParaRPr>
          </a:p>
        </p:txBody>
      </p:sp>
      <p:cxnSp>
        <p:nvCxnSpPr>
          <p:cNvPr id="393" name="Google Shape;393;p46"/>
          <p:cNvCxnSpPr>
            <a:stCxn id="389" idx="2"/>
            <a:endCxn id="392" idx="0"/>
          </p:cNvCxnSpPr>
          <p:nvPr/>
        </p:nvCxnSpPr>
        <p:spPr>
          <a:xfrm rot="5400000">
            <a:off x="3769625" y="2951850"/>
            <a:ext cx="884100" cy="3108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4" name="Google Shape;394;p46"/>
          <p:cNvCxnSpPr>
            <a:stCxn id="387" idx="2"/>
            <a:endCxn id="391" idx="0"/>
          </p:cNvCxnSpPr>
          <p:nvPr/>
        </p:nvCxnSpPr>
        <p:spPr>
          <a:xfrm rot="-5400000" flipH="1">
            <a:off x="606650" y="2829750"/>
            <a:ext cx="884100" cy="5550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5" name="Google Shape;395;p46"/>
          <p:cNvCxnSpPr>
            <a:stCxn id="387" idx="2"/>
            <a:endCxn id="392" idx="0"/>
          </p:cNvCxnSpPr>
          <p:nvPr/>
        </p:nvCxnSpPr>
        <p:spPr>
          <a:xfrm rot="-5400000" flipH="1">
            <a:off x="1971800" y="1464600"/>
            <a:ext cx="884100" cy="32853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6" name="Google Shape;396;p46"/>
          <p:cNvCxnSpPr>
            <a:stCxn id="389" idx="2"/>
            <a:endCxn id="391" idx="0"/>
          </p:cNvCxnSpPr>
          <p:nvPr/>
        </p:nvCxnSpPr>
        <p:spPr>
          <a:xfrm rot="5400000">
            <a:off x="2404625" y="1586850"/>
            <a:ext cx="884100" cy="30408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7" name="Google Shape;397;p46"/>
          <p:cNvCxnSpPr>
            <a:stCxn id="388" idx="2"/>
            <a:endCxn id="392" idx="0"/>
          </p:cNvCxnSpPr>
          <p:nvPr/>
        </p:nvCxnSpPr>
        <p:spPr>
          <a:xfrm rot="-5400000" flipH="1">
            <a:off x="2771150" y="2263950"/>
            <a:ext cx="884100" cy="1686600"/>
          </a:xfrm>
          <a:prstGeom prst="bentConnector3">
            <a:avLst>
              <a:gd name="adj1" fmla="val 50000"/>
            </a:avLst>
          </a:prstGeom>
          <a:noFill/>
          <a:ln w="9525" cap="flat" cmpd="sng">
            <a:solidFill>
              <a:schemeClr val="dk2"/>
            </a:solidFill>
            <a:prstDash val="solid"/>
            <a:round/>
            <a:headEnd type="none" w="med" len="med"/>
            <a:tailEnd type="triangle" w="med" len="med"/>
          </a:ln>
        </p:spPr>
      </p:cxnSp>
      <p:pic>
        <p:nvPicPr>
          <p:cNvPr id="398" name="Google Shape;398;p46"/>
          <p:cNvPicPr preferRelativeResize="0"/>
          <p:nvPr/>
        </p:nvPicPr>
        <p:blipFill>
          <a:blip r:embed="rId3">
            <a:alphaModFix/>
          </a:blip>
          <a:stretch>
            <a:fillRect/>
          </a:stretch>
        </p:blipFill>
        <p:spPr>
          <a:xfrm>
            <a:off x="5742800" y="364400"/>
            <a:ext cx="3074199" cy="4747927"/>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56028-73F4-D76F-9CEB-FA76EE0D49E4}"/>
              </a:ext>
            </a:extLst>
          </p:cNvPr>
          <p:cNvSpPr>
            <a:spLocks noGrp="1"/>
          </p:cNvSpPr>
          <p:nvPr>
            <p:ph type="title"/>
          </p:nvPr>
        </p:nvSpPr>
        <p:spPr/>
        <p:txBody>
          <a:bodyPr>
            <a:normAutofit fontScale="90000"/>
          </a:bodyPr>
          <a:lstStyle/>
          <a:p>
            <a:endParaRPr lang="en-VN"/>
          </a:p>
        </p:txBody>
      </p:sp>
      <p:sp>
        <p:nvSpPr>
          <p:cNvPr id="3" name="Text Placeholder 2">
            <a:extLst>
              <a:ext uri="{FF2B5EF4-FFF2-40B4-BE49-F238E27FC236}">
                <a16:creationId xmlns:a16="http://schemas.microsoft.com/office/drawing/2014/main" id="{913269BB-813F-ED48-2F56-EC2ECF620A68}"/>
              </a:ext>
            </a:extLst>
          </p:cNvPr>
          <p:cNvSpPr>
            <a:spLocks noGrp="1"/>
          </p:cNvSpPr>
          <p:nvPr>
            <p:ph type="body" idx="1"/>
          </p:nvPr>
        </p:nvSpPr>
        <p:spPr>
          <a:xfrm>
            <a:off x="1652016" y="1503982"/>
            <a:ext cx="6797040" cy="3029100"/>
          </a:xfrm>
        </p:spPr>
        <p:txBody>
          <a:bodyPr>
            <a:normAutofit/>
          </a:bodyPr>
          <a:lstStyle/>
          <a:p>
            <a:pPr marL="139697" indent="0">
              <a:buNone/>
            </a:pPr>
            <a:r>
              <a:rPr lang="en-US" sz="3200" b="1" dirty="0">
                <a:solidFill>
                  <a:schemeClr val="accent1">
                    <a:lumMod val="50000"/>
                  </a:schemeClr>
                </a:solidFill>
              </a:rPr>
              <a:t>Case study 3: </a:t>
            </a:r>
          </a:p>
          <a:p>
            <a:pPr marL="139697" indent="0">
              <a:buNone/>
            </a:pPr>
            <a:r>
              <a:rPr lang="en-US" sz="3200" b="1" dirty="0">
                <a:solidFill>
                  <a:schemeClr val="accent1">
                    <a:lumMod val="50000"/>
                  </a:schemeClr>
                </a:solidFill>
              </a:rPr>
              <a:t>Application of </a:t>
            </a:r>
            <a:r>
              <a:rPr lang="vi-VN" sz="3200" b="1" dirty="0">
                <a:solidFill>
                  <a:schemeClr val="accent1">
                    <a:lumMod val="50000"/>
                  </a:schemeClr>
                </a:solidFill>
              </a:rPr>
              <a:t>Thermal </a:t>
            </a:r>
            <a:r>
              <a:rPr lang="en-US" sz="3200" b="1" dirty="0">
                <a:solidFill>
                  <a:schemeClr val="accent1">
                    <a:lumMod val="50000"/>
                  </a:schemeClr>
                </a:solidFill>
              </a:rPr>
              <a:t>Oil for </a:t>
            </a:r>
            <a:r>
              <a:rPr lang="vi-VN" sz="3200" b="1" dirty="0">
                <a:solidFill>
                  <a:schemeClr val="accent1">
                    <a:lumMod val="50000"/>
                  </a:schemeClr>
                </a:solidFill>
              </a:rPr>
              <a:t>Roller kiln</a:t>
            </a:r>
            <a:r>
              <a:rPr lang="en-US" sz="3200" b="1" dirty="0">
                <a:solidFill>
                  <a:schemeClr val="accent1">
                    <a:lumMod val="50000"/>
                  </a:schemeClr>
                </a:solidFill>
              </a:rPr>
              <a:t> in India</a:t>
            </a:r>
            <a:endParaRPr lang="en-VN" sz="3200" b="1" dirty="0">
              <a:solidFill>
                <a:schemeClr val="accent1">
                  <a:lumMod val="50000"/>
                </a:schemeClr>
              </a:solidFill>
            </a:endParaRPr>
          </a:p>
        </p:txBody>
      </p:sp>
    </p:spTree>
    <p:extLst>
      <p:ext uri="{BB962C8B-B14F-4D97-AF65-F5344CB8AC3E}">
        <p14:creationId xmlns:p14="http://schemas.microsoft.com/office/powerpoint/2010/main" val="39157952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128226-BB82-0935-8DF0-A3ABFAAA3E0A}"/>
              </a:ext>
            </a:extLst>
          </p:cNvPr>
          <p:cNvSpPr>
            <a:spLocks noGrp="1"/>
          </p:cNvSpPr>
          <p:nvPr>
            <p:ph type="title"/>
          </p:nvPr>
        </p:nvSpPr>
        <p:spPr/>
        <p:txBody>
          <a:bodyPr>
            <a:normAutofit fontScale="90000"/>
          </a:bodyPr>
          <a:lstStyle/>
          <a:p>
            <a:r>
              <a:rPr lang="en-US" dirty="0">
                <a:latin typeface="+mn-lt"/>
              </a:rPr>
              <a:t>Application of </a:t>
            </a:r>
            <a:r>
              <a:rPr lang="vi-VN" dirty="0" err="1">
                <a:latin typeface="+mn-lt"/>
              </a:rPr>
              <a:t>Thermal</a:t>
            </a:r>
            <a:r>
              <a:rPr lang="vi-VN" dirty="0">
                <a:latin typeface="+mn-lt"/>
              </a:rPr>
              <a:t> </a:t>
            </a:r>
            <a:r>
              <a:rPr lang="en-US" dirty="0">
                <a:latin typeface="+mn-lt"/>
              </a:rPr>
              <a:t>Oil for </a:t>
            </a:r>
            <a:r>
              <a:rPr lang="vi-VN" dirty="0" err="1">
                <a:latin typeface="+mn-lt"/>
              </a:rPr>
              <a:t>Roller</a:t>
            </a:r>
            <a:r>
              <a:rPr lang="vi-VN" dirty="0">
                <a:latin typeface="+mn-lt"/>
              </a:rPr>
              <a:t> </a:t>
            </a:r>
            <a:r>
              <a:rPr lang="vi-VN" dirty="0" err="1">
                <a:latin typeface="+mn-lt"/>
              </a:rPr>
              <a:t>kiln</a:t>
            </a:r>
            <a:r>
              <a:rPr lang="en-US" dirty="0">
                <a:latin typeface="+mn-lt"/>
              </a:rPr>
              <a:t> in India</a:t>
            </a:r>
          </a:p>
        </p:txBody>
      </p:sp>
      <p:sp>
        <p:nvSpPr>
          <p:cNvPr id="6" name="Text Placeholder 5">
            <a:extLst>
              <a:ext uri="{FF2B5EF4-FFF2-40B4-BE49-F238E27FC236}">
                <a16:creationId xmlns:a16="http://schemas.microsoft.com/office/drawing/2014/main" id="{36639522-B7F4-1320-421F-333FF0CD1D5C}"/>
              </a:ext>
            </a:extLst>
          </p:cNvPr>
          <p:cNvSpPr>
            <a:spLocks noGrp="1"/>
          </p:cNvSpPr>
          <p:nvPr>
            <p:ph type="body" idx="1"/>
          </p:nvPr>
        </p:nvSpPr>
        <p:spPr/>
        <p:txBody>
          <a:bodyPr>
            <a:normAutofit lnSpcReduction="10000"/>
          </a:bodyPr>
          <a:lstStyle/>
          <a:p>
            <a:r>
              <a:rPr lang="en-US" dirty="0"/>
              <a:t>The study was conducted by the Bureau of Energy Efficiency (BEE) in the SAMEEEKSHA (Small and Medium Enterprises Energy Efficiency Knowledge Sharing) program, focusing on the ceramic industry cluster in Morbi, Gujarat, </a:t>
            </a:r>
            <a:r>
              <a:rPr lang="vi-VN" dirty="0" err="1"/>
              <a:t>India</a:t>
            </a:r>
            <a:r>
              <a:rPr lang="vi-VN" dirty="0"/>
              <a:t>.</a:t>
            </a:r>
          </a:p>
          <a:p>
            <a:r>
              <a:rPr lang="en-US" dirty="0"/>
              <a:t>In the study in India, </a:t>
            </a:r>
            <a:r>
              <a:rPr lang="vi-VN" dirty="0" err="1"/>
              <a:t>Thermal</a:t>
            </a:r>
            <a:r>
              <a:rPr lang="vi-VN" dirty="0"/>
              <a:t> </a:t>
            </a:r>
            <a:r>
              <a:rPr lang="en-US" dirty="0"/>
              <a:t>oil was used to recover waste heat from the cooling zone (200-400°C exhaust) and exhaust stack (250-500°C exhaust) of the roller kiln in the production of tiles. Thermal oil reaches a temperature of 200-300°C after heat absorption, which is reused to dry the raw material and heat the combustion air, resulting in a 10-25% reduction in overall energy (from 1,200-1,500 MJ/m² to 800-1,000 MJ/m²). This mechanism is based on the efficient heat transfer ability of thermal oil, optimizing heat flow, and reducing waste heat. Applying this solution in a large factory can save thousands of MWh/year, with a payback period of 2-3 years</a:t>
            </a:r>
            <a:r>
              <a:rPr lang="vi-VN" dirty="0"/>
              <a:t>.</a:t>
            </a:r>
          </a:p>
          <a:p>
            <a:r>
              <a:rPr lang="en-US" dirty="0"/>
              <a:t>This research is supported by UNIDO and Indian ceramic industry partners, with the goal of promoting sustainable energy solutions in the ceramic industry.</a:t>
            </a:r>
          </a:p>
        </p:txBody>
      </p:sp>
    </p:spTree>
    <p:extLst>
      <p:ext uri="{BB962C8B-B14F-4D97-AF65-F5344CB8AC3E}">
        <p14:creationId xmlns:p14="http://schemas.microsoft.com/office/powerpoint/2010/main" val="35974094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0BB37-256A-63E3-1ECD-EABE0BC9A71C}"/>
              </a:ext>
            </a:extLst>
          </p:cNvPr>
          <p:cNvSpPr>
            <a:spLocks noGrp="1"/>
          </p:cNvSpPr>
          <p:nvPr>
            <p:ph type="title"/>
          </p:nvPr>
        </p:nvSpPr>
        <p:spPr/>
        <p:txBody>
          <a:bodyPr>
            <a:normAutofit fontScale="90000"/>
          </a:bodyPr>
          <a:lstStyle/>
          <a:p>
            <a:endParaRPr lang="en-US"/>
          </a:p>
        </p:txBody>
      </p:sp>
      <p:sp>
        <p:nvSpPr>
          <p:cNvPr id="3" name="Text Placeholder 2">
            <a:extLst>
              <a:ext uri="{FF2B5EF4-FFF2-40B4-BE49-F238E27FC236}">
                <a16:creationId xmlns:a16="http://schemas.microsoft.com/office/drawing/2014/main" id="{D3331FA0-5EC6-A1D2-4031-BE8679F38872}"/>
              </a:ext>
            </a:extLst>
          </p:cNvPr>
          <p:cNvSpPr>
            <a:spLocks noGrp="1"/>
          </p:cNvSpPr>
          <p:nvPr>
            <p:ph type="body" idx="1"/>
          </p:nvPr>
        </p:nvSpPr>
        <p:spPr/>
        <p:txBody>
          <a:bodyPr/>
          <a:lstStyle/>
          <a:p>
            <a:pPr>
              <a:lnSpc>
                <a:spcPct val="150000"/>
              </a:lnSpc>
            </a:pPr>
            <a:r>
              <a:rPr lang="vi-VN" dirty="0"/>
              <a:t>Overall energy savings: 10-25%, equivalent to a reduction from 1,200-1,500 MJ/m² to 800-1,000 MJ/m² of tiles
CO2 emission reduction: 15-20%, equivalent to 0.5-1 ton of CO2/m² of bricks/year
Payback period: 2-3 years for thermal oil system (investment cost is about 1-2 million USD for a plant with a capacity of 1 million m² of bricks/year)</a:t>
            </a:r>
            <a:endParaRPr lang="en-US" dirty="0"/>
          </a:p>
        </p:txBody>
      </p:sp>
    </p:spTree>
    <p:extLst>
      <p:ext uri="{BB962C8B-B14F-4D97-AF65-F5344CB8AC3E}">
        <p14:creationId xmlns:p14="http://schemas.microsoft.com/office/powerpoint/2010/main" val="4047063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6858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2430760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9E9B1-DB6A-FEFB-E0A4-10389FC1A702}"/>
              </a:ext>
            </a:extLst>
          </p:cNvPr>
          <p:cNvSpPr>
            <a:spLocks noGrp="1"/>
          </p:cNvSpPr>
          <p:nvPr>
            <p:ph type="title"/>
          </p:nvPr>
        </p:nvSpPr>
        <p:spPr/>
        <p:txBody>
          <a:bodyPr>
            <a:noAutofit/>
          </a:bodyPr>
          <a:lstStyle/>
          <a:p>
            <a:r>
              <a:rPr lang="en-US" sz="2400">
                <a:solidFill>
                  <a:schemeClr val="accent1">
                    <a:lumMod val="50000"/>
                  </a:schemeClr>
                </a:solidFill>
              </a:rPr>
              <a:t>KILN AND DRYER STRUCTURE</a:t>
            </a:r>
            <a:endParaRPr lang="en-US" sz="2400" dirty="0">
              <a:solidFill>
                <a:schemeClr val="accent1">
                  <a:lumMod val="50000"/>
                </a:schemeClr>
              </a:solidFill>
            </a:endParaRPr>
          </a:p>
        </p:txBody>
      </p:sp>
      <p:pic>
        <p:nvPicPr>
          <p:cNvPr id="4" name="Picture 3">
            <a:extLst>
              <a:ext uri="{FF2B5EF4-FFF2-40B4-BE49-F238E27FC236}">
                <a16:creationId xmlns:a16="http://schemas.microsoft.com/office/drawing/2014/main" id="{70E60349-5B1C-F1A3-3E47-34FEBCE5F48D}"/>
              </a:ext>
            </a:extLst>
          </p:cNvPr>
          <p:cNvPicPr/>
          <p:nvPr/>
        </p:nvPicPr>
        <p:blipFill>
          <a:blip r:embed="rId2" cstate="print"/>
          <a:srcRect/>
          <a:stretch>
            <a:fillRect/>
          </a:stretch>
        </p:blipFill>
        <p:spPr bwMode="auto">
          <a:xfrm rot="10800000">
            <a:off x="956939" y="992773"/>
            <a:ext cx="7230121" cy="3607796"/>
          </a:xfrm>
          <a:prstGeom prst="rect">
            <a:avLst/>
          </a:prstGeom>
          <a:noFill/>
          <a:ln w="9525">
            <a:noFill/>
            <a:miter lim="800000"/>
            <a:headEnd/>
            <a:tailEnd/>
          </a:ln>
        </p:spPr>
      </p:pic>
    </p:spTree>
    <p:extLst>
      <p:ext uri="{BB962C8B-B14F-4D97-AF65-F5344CB8AC3E}">
        <p14:creationId xmlns:p14="http://schemas.microsoft.com/office/powerpoint/2010/main" val="422128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457200" y="444526"/>
            <a:ext cx="8229600" cy="371400"/>
          </a:xfrm>
        </p:spPr>
        <p:txBody>
          <a:bodyPr>
            <a:noAutofit/>
          </a:bodyPr>
          <a:lstStyle/>
          <a:p>
            <a:r>
              <a:rPr lang="en-US" sz="2400" dirty="0">
                <a:solidFill>
                  <a:srgbClr val="337177"/>
                </a:solidFill>
              </a:rPr>
              <a:t>PRODUCTION STATUS OF THE KILN</a:t>
            </a:r>
            <a:r>
              <a:rPr lang="vi-VN" sz="2400" dirty="0">
                <a:solidFill>
                  <a:srgbClr val="337177"/>
                </a:solidFill>
              </a:rPr>
              <a:t> BEFORE EEMS</a:t>
            </a:r>
            <a:endParaRPr lang="en-US" sz="2400" dirty="0">
              <a:solidFill>
                <a:srgbClr val="337177"/>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457200" y="1186517"/>
            <a:ext cx="8229601" cy="3029100"/>
          </a:xfrm>
        </p:spPr>
        <p:txBody>
          <a:bodyPr>
            <a:normAutofit/>
          </a:bodyPr>
          <a:lstStyle/>
          <a:p>
            <a:pPr algn="just"/>
            <a:r>
              <a:rPr lang="en-US" sz="1600"/>
              <a:t>The rate of first-grade finished bricks is low, with approximately </a:t>
            </a:r>
            <a:r>
              <a:rPr lang="en-US" sz="1600" b="1"/>
              <a:t>17% of defective bricks</a:t>
            </a:r>
            <a:r>
              <a:rPr lang="en-US" sz="1600"/>
              <a:t> caused by underfiring. These typically appear at the </a:t>
            </a:r>
            <a:r>
              <a:rPr lang="en-US" sz="1600" b="1"/>
              <a:t>top of the kiln car</a:t>
            </a:r>
            <a:r>
              <a:rPr lang="en-US" sz="1600"/>
              <a:t> and </a:t>
            </a:r>
            <a:r>
              <a:rPr lang="en-US" sz="1600" b="1"/>
              <a:t>bottom corners</a:t>
            </a:r>
            <a:r>
              <a:rPr lang="en-US" sz="1600"/>
              <a:t>.</a:t>
            </a:r>
          </a:p>
          <a:p>
            <a:pPr algn="just"/>
            <a:r>
              <a:rPr lang="en-US" sz="1600"/>
              <a:t>Production activities are highly dependent on </a:t>
            </a:r>
            <a:r>
              <a:rPr lang="en-US" sz="1600" b="1"/>
              <a:t>seasonal weather conditions</a:t>
            </a:r>
            <a:r>
              <a:rPr lang="en-US" sz="1600"/>
              <a:t>, facing significant difficulties during the rainy season due to the </a:t>
            </a:r>
            <a:r>
              <a:rPr lang="en-US" sz="1600" b="1"/>
              <a:t>lack of adequately dried green bricks</a:t>
            </a:r>
            <a:r>
              <a:rPr lang="en-US" sz="1600"/>
              <a:t> for firing.</a:t>
            </a:r>
          </a:p>
          <a:p>
            <a:pPr algn="just"/>
            <a:r>
              <a:rPr lang="en-US" sz="1600"/>
              <a:t>The </a:t>
            </a:r>
            <a:r>
              <a:rPr lang="en-US" sz="1600" b="1"/>
              <a:t>operational efficiency of the drying chamber is low</a:t>
            </a:r>
            <a:r>
              <a:rPr lang="en-US" sz="1600"/>
              <a:t>, requiring an </a:t>
            </a:r>
            <a:r>
              <a:rPr lang="en-US" sz="1600" b="1"/>
              <a:t>additional auxiliary dryer</a:t>
            </a:r>
            <a:r>
              <a:rPr lang="en-US" sz="1600"/>
              <a:t> during the rainy season, which consumes a large amount of energy.</a:t>
            </a:r>
          </a:p>
          <a:p>
            <a:pPr algn="just"/>
            <a:r>
              <a:rPr lang="en-US" sz="1600"/>
              <a:t>Although the kiln is equipped with a </a:t>
            </a:r>
            <a:r>
              <a:rPr lang="en-US" sz="1600" b="1"/>
              <a:t>piping and fan system for rapid cooling</a:t>
            </a:r>
            <a:r>
              <a:rPr lang="en-US" sz="1600"/>
              <a:t>, it is currently </a:t>
            </a:r>
            <a:r>
              <a:rPr lang="en-US" sz="1600" b="1"/>
              <a:t>not in use</a:t>
            </a:r>
            <a:r>
              <a:rPr lang="en-US" sz="1600"/>
              <a:t>. This contributes to </a:t>
            </a:r>
            <a:r>
              <a:rPr lang="en-US" sz="1600" b="1"/>
              <a:t>heat loss</a:t>
            </a:r>
            <a:r>
              <a:rPr lang="en-US" sz="1600"/>
              <a:t>, as residual heat stored in the bricks and kiln cars remains high upon exiting the kiln.</a:t>
            </a:r>
          </a:p>
        </p:txBody>
      </p:sp>
    </p:spTree>
    <p:extLst>
      <p:ext uri="{BB962C8B-B14F-4D97-AF65-F5344CB8AC3E}">
        <p14:creationId xmlns:p14="http://schemas.microsoft.com/office/powerpoint/2010/main" val="3710854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46183" y="433112"/>
            <a:ext cx="8229600" cy="371400"/>
          </a:xfrm>
        </p:spPr>
        <p:txBody>
          <a:bodyPr>
            <a:noAutofit/>
          </a:bodyPr>
          <a:lstStyle/>
          <a:p>
            <a:r>
              <a:rPr lang="vi-VN" sz="2400" dirty="0">
                <a:solidFill>
                  <a:schemeClr val="accent1">
                    <a:lumMod val="50000"/>
                  </a:schemeClr>
                </a:solidFill>
                <a:latin typeface="+mn-lt"/>
              </a:rPr>
              <a:t>ENERGY BALANCE FOR</a:t>
            </a:r>
            <a:r>
              <a:rPr lang="en-US" sz="2400" dirty="0">
                <a:solidFill>
                  <a:schemeClr val="accent1">
                    <a:lumMod val="50000"/>
                  </a:schemeClr>
                </a:solidFill>
                <a:latin typeface="+mn-lt"/>
              </a:rPr>
              <a:t> KILN</a:t>
            </a:r>
            <a:r>
              <a:rPr lang="vi-VN" sz="2400" dirty="0">
                <a:solidFill>
                  <a:schemeClr val="accent1">
                    <a:lumMod val="50000"/>
                  </a:schemeClr>
                </a:solidFill>
                <a:latin typeface="+mn-lt"/>
              </a:rPr>
              <a:t> BEFORE EEMS</a:t>
            </a:r>
            <a:endParaRPr lang="en-150" sz="2400" dirty="0">
              <a:solidFill>
                <a:schemeClr val="accent1">
                  <a:lumMod val="50000"/>
                </a:schemeClr>
              </a:solidFill>
              <a:latin typeface="+mn-lt"/>
            </a:endParaRPr>
          </a:p>
        </p:txBody>
      </p:sp>
      <p:graphicFrame>
        <p:nvGraphicFramePr>
          <p:cNvPr id="3" name="Chart 2">
            <a:extLst>
              <a:ext uri="{FF2B5EF4-FFF2-40B4-BE49-F238E27FC236}">
                <a16:creationId xmlns:a16="http://schemas.microsoft.com/office/drawing/2014/main" id="{A0691BB7-9962-3A6F-90FB-CC9D9B350DC2}"/>
              </a:ext>
            </a:extLst>
          </p:cNvPr>
          <p:cNvGraphicFramePr/>
          <p:nvPr>
            <p:extLst>
              <p:ext uri="{D42A27DB-BD31-4B8C-83A1-F6EECF244321}">
                <p14:modId xmlns:p14="http://schemas.microsoft.com/office/powerpoint/2010/main" val="1559065348"/>
              </p:ext>
            </p:extLst>
          </p:nvPr>
        </p:nvGraphicFramePr>
        <p:xfrm>
          <a:off x="1009934" y="1057900"/>
          <a:ext cx="7102098" cy="376748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1447800" y="4343400"/>
            <a:ext cx="70485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Exhaust fumes</a:t>
            </a:r>
          </a:p>
        </p:txBody>
      </p:sp>
      <p:sp>
        <p:nvSpPr>
          <p:cNvPr id="5" name="Rectangle 4"/>
          <p:cNvSpPr/>
          <p:nvPr/>
        </p:nvSpPr>
        <p:spPr>
          <a:xfrm>
            <a:off x="2090453" y="4343400"/>
            <a:ext cx="1000125" cy="282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Hot air to the drying tunnel</a:t>
            </a:r>
          </a:p>
        </p:txBody>
      </p:sp>
      <p:sp>
        <p:nvSpPr>
          <p:cNvPr id="6" name="Rectangle 5"/>
          <p:cNvSpPr/>
          <p:nvPr/>
        </p:nvSpPr>
        <p:spPr>
          <a:xfrm>
            <a:off x="2938178" y="4343400"/>
            <a:ext cx="1000125"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Hot air to the secondary drying chamber</a:t>
            </a:r>
          </a:p>
        </p:txBody>
      </p:sp>
      <p:sp>
        <p:nvSpPr>
          <p:cNvPr id="7" name="Rectangle 6"/>
          <p:cNvSpPr/>
          <p:nvPr/>
        </p:nvSpPr>
        <p:spPr>
          <a:xfrm>
            <a:off x="3842485" y="4343400"/>
            <a:ext cx="871821"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Heat for water evaporation in the kiln</a:t>
            </a:r>
          </a:p>
        </p:txBody>
      </p:sp>
      <p:sp>
        <p:nvSpPr>
          <p:cNvPr id="8" name="Rectangle 7"/>
          <p:cNvSpPr/>
          <p:nvPr/>
        </p:nvSpPr>
        <p:spPr>
          <a:xfrm>
            <a:off x="4622255" y="4305300"/>
            <a:ext cx="986833"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Heat loss to the environment</a:t>
            </a:r>
          </a:p>
        </p:txBody>
      </p:sp>
      <p:sp>
        <p:nvSpPr>
          <p:cNvPr id="9" name="Rectangle 8"/>
          <p:cNvSpPr/>
          <p:nvPr/>
        </p:nvSpPr>
        <p:spPr>
          <a:xfrm>
            <a:off x="5466213" y="4305300"/>
            <a:ext cx="941695"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storage in kiln-fired bricks.</a:t>
            </a:r>
          </a:p>
        </p:txBody>
      </p:sp>
      <p:sp>
        <p:nvSpPr>
          <p:cNvPr id="10" name="Rectangle 9"/>
          <p:cNvSpPr/>
          <p:nvPr/>
        </p:nvSpPr>
        <p:spPr>
          <a:xfrm>
            <a:off x="6293040" y="4324350"/>
            <a:ext cx="941695" cy="438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storage in wagon cars</a:t>
            </a:r>
          </a:p>
        </p:txBody>
      </p:sp>
      <p:sp>
        <p:nvSpPr>
          <p:cNvPr id="11" name="Rectangle 10"/>
          <p:cNvSpPr/>
          <p:nvPr/>
        </p:nvSpPr>
        <p:spPr>
          <a:xfrm>
            <a:off x="7159815" y="4324350"/>
            <a:ext cx="901747" cy="419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a:solidFill>
                  <a:schemeClr val="tx1"/>
                </a:solidFill>
              </a:rPr>
              <a:t>Losses due to CO₂ formation</a:t>
            </a:r>
          </a:p>
        </p:txBody>
      </p:sp>
    </p:spTree>
    <p:extLst>
      <p:ext uri="{BB962C8B-B14F-4D97-AF65-F5344CB8AC3E}">
        <p14:creationId xmlns:p14="http://schemas.microsoft.com/office/powerpoint/2010/main" val="1260129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131736" y="84868"/>
            <a:ext cx="8229600" cy="734594"/>
          </a:xfrm>
        </p:spPr>
        <p:txBody>
          <a:bodyPr>
            <a:noAutofit/>
          </a:bodyPr>
          <a:lstStyle/>
          <a:p>
            <a:r>
              <a:rPr lang="vi-VN" sz="2400" dirty="0">
                <a:solidFill>
                  <a:schemeClr val="accent1">
                    <a:lumMod val="50000"/>
                  </a:schemeClr>
                </a:solidFill>
              </a:rPr>
              <a:t>ENERGY DISTRIBUTION IN TUNNEL KILN AND DRYER BEFORE IMPLEMENTATION</a:t>
            </a:r>
            <a:endParaRPr lang="en-150" sz="2400" dirty="0">
              <a:solidFill>
                <a:schemeClr val="accent1">
                  <a:lumMod val="50000"/>
                </a:schemeClr>
              </a:solidFill>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graphicFrame>
        <p:nvGraphicFramePr>
          <p:cNvPr id="4" name="Chart 3">
            <a:extLst>
              <a:ext uri="{FF2B5EF4-FFF2-40B4-BE49-F238E27FC236}">
                <a16:creationId xmlns:a16="http://schemas.microsoft.com/office/drawing/2014/main" id="{14BEB045-F34B-2487-FB21-AD90C88D3BF2}"/>
              </a:ext>
            </a:extLst>
          </p:cNvPr>
          <p:cNvGraphicFramePr/>
          <p:nvPr>
            <p:extLst>
              <p:ext uri="{D42A27DB-BD31-4B8C-83A1-F6EECF244321}">
                <p14:modId xmlns:p14="http://schemas.microsoft.com/office/powerpoint/2010/main" val="2046325852"/>
              </p:ext>
            </p:extLst>
          </p:nvPr>
        </p:nvGraphicFramePr>
        <p:xfrm>
          <a:off x="457200" y="1103063"/>
          <a:ext cx="4672739" cy="24733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438EA0F-4F6B-155F-32A3-A193954187CE}"/>
              </a:ext>
            </a:extLst>
          </p:cNvPr>
          <p:cNvGraphicFramePr/>
          <p:nvPr>
            <p:extLst>
              <p:ext uri="{D42A27DB-BD31-4B8C-83A1-F6EECF244321}">
                <p14:modId xmlns:p14="http://schemas.microsoft.com/office/powerpoint/2010/main" val="737828559"/>
              </p:ext>
            </p:extLst>
          </p:nvPr>
        </p:nvGraphicFramePr>
        <p:xfrm>
          <a:off x="4483100" y="1023661"/>
          <a:ext cx="4203700" cy="234712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390BFCA-565F-2197-3F40-E848B4EA245D}"/>
              </a:ext>
            </a:extLst>
          </p:cNvPr>
          <p:cNvSpPr txBox="1"/>
          <p:nvPr/>
        </p:nvSpPr>
        <p:spPr>
          <a:xfrm>
            <a:off x="5129939" y="3552284"/>
            <a:ext cx="3556861" cy="307777"/>
          </a:xfrm>
          <a:prstGeom prst="rect">
            <a:avLst/>
          </a:prstGeom>
          <a:noFill/>
        </p:spPr>
        <p:txBody>
          <a:bodyPr wrap="square">
            <a:spAutoFit/>
          </a:bodyPr>
          <a:lstStyle/>
          <a:p>
            <a:r>
              <a:rPr lang="en-US" b="1">
                <a:latin typeface="Times New Roman" panose="02020603050405020304" pitchFamily="18" charset="0"/>
                <a:ea typeface="Calibri" panose="020F0502020204030204" pitchFamily="34" charset="0"/>
              </a:rPr>
              <a:t>Thermal energy is used in the tunnel dryer</a:t>
            </a:r>
            <a:endParaRPr lang="en-US" dirty="0"/>
          </a:p>
        </p:txBody>
      </p:sp>
      <p:sp>
        <p:nvSpPr>
          <p:cNvPr id="8" name="TextBox 7">
            <a:extLst>
              <a:ext uri="{FF2B5EF4-FFF2-40B4-BE49-F238E27FC236}">
                <a16:creationId xmlns:a16="http://schemas.microsoft.com/office/drawing/2014/main" id="{1CCBD239-5F86-C4B8-479A-F01E314DE670}"/>
              </a:ext>
            </a:extLst>
          </p:cNvPr>
          <p:cNvSpPr txBox="1"/>
          <p:nvPr/>
        </p:nvSpPr>
        <p:spPr>
          <a:xfrm>
            <a:off x="457200" y="3678559"/>
            <a:ext cx="3403600" cy="307777"/>
          </a:xfrm>
          <a:prstGeom prst="rect">
            <a:avLst/>
          </a:prstGeom>
          <a:noFill/>
        </p:spPr>
        <p:txBody>
          <a:bodyPr wrap="square">
            <a:spAutoFit/>
          </a:bodyPr>
          <a:lstStyle/>
          <a:p>
            <a:r>
              <a:rPr lang="en-US" b="1">
                <a:latin typeface="Times New Roman" panose="02020603050405020304" pitchFamily="18" charset="0"/>
                <a:ea typeface="Calibri" panose="020F0502020204030204" pitchFamily="34" charset="0"/>
              </a:rPr>
              <a:t>Thermal energy is used in the tunnel kiln</a:t>
            </a:r>
            <a:endParaRPr lang="en-US" dirty="0"/>
          </a:p>
        </p:txBody>
      </p:sp>
      <p:sp>
        <p:nvSpPr>
          <p:cNvPr id="3" name="Rectangle 2"/>
          <p:cNvSpPr/>
          <p:nvPr/>
        </p:nvSpPr>
        <p:spPr>
          <a:xfrm>
            <a:off x="3333750" y="1316306"/>
            <a:ext cx="1568450" cy="514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transferred from the exhaust gas to the tunnel dryer</a:t>
            </a:r>
          </a:p>
        </p:txBody>
      </p:sp>
      <p:sp>
        <p:nvSpPr>
          <p:cNvPr id="9" name="Rectangle 8"/>
          <p:cNvSpPr/>
          <p:nvPr/>
        </p:nvSpPr>
        <p:spPr>
          <a:xfrm>
            <a:off x="3333750" y="1893761"/>
            <a:ext cx="1568450" cy="449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transferred from the exhaust gas to the tunnel dryer</a:t>
            </a:r>
          </a:p>
        </p:txBody>
      </p:sp>
      <p:sp>
        <p:nvSpPr>
          <p:cNvPr id="10" name="Rectangle 9"/>
          <p:cNvSpPr/>
          <p:nvPr/>
        </p:nvSpPr>
        <p:spPr>
          <a:xfrm>
            <a:off x="3333750" y="2343544"/>
            <a:ext cx="1568450" cy="577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The amount of heat from the extracted hot air is directed to the auxiliary tunnel dryer</a:t>
            </a:r>
            <a:endParaRPr lang="en-US" sz="600" b="1">
              <a:solidFill>
                <a:schemeClr val="tx1"/>
              </a:solidFill>
            </a:endParaRPr>
          </a:p>
        </p:txBody>
      </p:sp>
      <p:sp>
        <p:nvSpPr>
          <p:cNvPr id="11" name="Rectangle 10"/>
          <p:cNvSpPr/>
          <p:nvPr/>
        </p:nvSpPr>
        <p:spPr>
          <a:xfrm>
            <a:off x="7298464" y="1270000"/>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required to raise the temperature of green bricks</a:t>
            </a:r>
            <a:endParaRPr lang="en-US" sz="600" b="1">
              <a:solidFill>
                <a:schemeClr val="tx1"/>
              </a:solidFill>
            </a:endParaRPr>
          </a:p>
        </p:txBody>
      </p:sp>
      <p:sp>
        <p:nvSpPr>
          <p:cNvPr id="12" name="Rectangle 11"/>
          <p:cNvSpPr/>
          <p:nvPr/>
        </p:nvSpPr>
        <p:spPr>
          <a:xfrm>
            <a:off x="7298464" y="1630599"/>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required to raise the temperature of the kiln car</a:t>
            </a:r>
            <a:endParaRPr lang="en-US" sz="600" b="1">
              <a:solidFill>
                <a:schemeClr val="tx1"/>
              </a:solidFill>
            </a:endParaRPr>
          </a:p>
        </p:txBody>
      </p:sp>
      <p:sp>
        <p:nvSpPr>
          <p:cNvPr id="14" name="Rectangle 13"/>
          <p:cNvSpPr/>
          <p:nvPr/>
        </p:nvSpPr>
        <p:spPr>
          <a:xfrm>
            <a:off x="7298464" y="1991198"/>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is carried away by exhaust gases</a:t>
            </a:r>
            <a:endParaRPr lang="en-US" sz="600" b="1">
              <a:solidFill>
                <a:schemeClr val="tx1"/>
              </a:solidFill>
            </a:endParaRPr>
          </a:p>
        </p:txBody>
      </p:sp>
      <p:sp>
        <p:nvSpPr>
          <p:cNvPr id="15" name="Rectangle 14"/>
          <p:cNvSpPr/>
          <p:nvPr/>
        </p:nvSpPr>
        <p:spPr>
          <a:xfrm>
            <a:off x="7298464" y="2384992"/>
            <a:ext cx="1568450" cy="400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Heat loss due to heat dissipation into the environment</a:t>
            </a:r>
            <a:endParaRPr lang="en-US" sz="600" b="1">
              <a:solidFill>
                <a:schemeClr val="tx1"/>
              </a:solidFill>
            </a:endParaRPr>
          </a:p>
        </p:txBody>
      </p:sp>
      <p:sp>
        <p:nvSpPr>
          <p:cNvPr id="16" name="Rectangle 15"/>
          <p:cNvSpPr/>
          <p:nvPr/>
        </p:nvSpPr>
        <p:spPr>
          <a:xfrm>
            <a:off x="7298464" y="2778090"/>
            <a:ext cx="1568450" cy="269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800" b="1">
                <a:solidFill>
                  <a:schemeClr val="tx1"/>
                </a:solidFill>
              </a:rPr>
              <a:t>Amount of heat used for water evaporation</a:t>
            </a:r>
            <a:endParaRPr lang="en-US" sz="600" b="1">
              <a:solidFill>
                <a:schemeClr val="tx1"/>
              </a:solidFill>
            </a:endParaRPr>
          </a:p>
        </p:txBody>
      </p:sp>
    </p:spTree>
    <p:extLst>
      <p:ext uri="{BB962C8B-B14F-4D97-AF65-F5344CB8AC3E}">
        <p14:creationId xmlns:p14="http://schemas.microsoft.com/office/powerpoint/2010/main" val="2721573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457200" y="431799"/>
            <a:ext cx="8229600" cy="351075"/>
          </a:xfrm>
        </p:spPr>
        <p:txBody>
          <a:bodyPr>
            <a:noAutofit/>
          </a:bodyPr>
          <a:lstStyle/>
          <a:p>
            <a:r>
              <a:rPr lang="vi-VN" sz="2400" dirty="0">
                <a:solidFill>
                  <a:schemeClr val="accent1">
                    <a:lumMod val="50000"/>
                  </a:schemeClr>
                </a:solidFill>
                <a:latin typeface="+mn-lt"/>
              </a:rPr>
              <a:t>CONDITION REVIEW BEFORE IMPLEMENTATION</a:t>
            </a:r>
            <a:endParaRPr lang="en-150" sz="2400" dirty="0">
              <a:solidFill>
                <a:schemeClr val="accent1">
                  <a:lumMod val="50000"/>
                </a:schemeClr>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457200" y="946924"/>
            <a:ext cx="8229600" cy="3623784"/>
          </a:xfrm>
        </p:spPr>
        <p:txBody>
          <a:bodyPr>
            <a:noAutofit/>
          </a:bodyPr>
          <a:lstStyle/>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drying tunnel is 26m shorter than the kiln, the drying process is short and does not meet the time required for evaporation of water to dryness. When the weather is humid, the enterprise must operate an auxiliary drying kiln with increased energy consumption of up to 410.83 kJ/kg of brick.</a:t>
            </a:r>
          </a:p>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drying tunnel exhaust fan operates at high capacity, so it draws an additional 35,438 kg/hour of outside air into the drying tunnel and mixes with 41,104 kg/hour of hot air from the kiln. This additional air volume reduces the temperature of the mixture used for drying and thus reduces the drying efficiency of the drying tunnel, increasing the loss due to exhaust fumes.</a:t>
            </a:r>
          </a:p>
          <a:p>
            <a:pPr marL="285750" lvl="1" indent="-285750" algn="just">
              <a:lnSpc>
                <a:spcPct val="107000"/>
              </a:lnSpc>
              <a:spcAft>
                <a:spcPts val="600"/>
              </a:spcAft>
            </a:pPr>
            <a:r>
              <a:rPr lang="en-US">
                <a:solidFill>
                  <a:srgbClr val="000000"/>
                </a:solidFill>
                <a:latin typeface="+mn-lt"/>
                <a:ea typeface="Calibri" panose="020F0502020204030204" pitchFamily="34" charset="0"/>
                <a:cs typeface="Times New Roman" panose="02020603050405020304" pitchFamily="18" charset="0"/>
              </a:rPr>
              <a:t>The heat loss due to exhaust fumes of the drying tunnel, calculated from the measurement results is 410.83 kJ/kg of brick, equivalent to 42% of the heat input into the drying tunnel. The amount of heat used to evaporate water in the brick is 403.8kJ/kg of brick at the time of measurement. If the heat loss due to exhaust fumes from the drying tunnel can be reduced, the amount of heat available will increase to speed up the drying speed, increasing the temperature of the bricks leaving the drying tunnel, leading to the ability to reduce the firing time and thus increase the capacity of the kiln.</a:t>
            </a:r>
            <a:endParaRPr lang="en-US" dirty="0">
              <a:latin typeface="+mn-lt"/>
              <a:ea typeface="Cambria" panose="02040503050406030204" pitchFamily="18" charset="0"/>
              <a:cs typeface="Calibri" panose="020F050202020403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mn-lt"/>
              </a:rPr>
            </a:br>
            <a:endParaRPr lang="en-150" altLang="en-150" sz="1352">
              <a:solidFill>
                <a:schemeClr val="tx1"/>
              </a:solidFill>
              <a:latin typeface="+mn-lt"/>
            </a:endParaRPr>
          </a:p>
        </p:txBody>
      </p:sp>
    </p:spTree>
    <p:extLst>
      <p:ext uri="{BB962C8B-B14F-4D97-AF65-F5344CB8AC3E}">
        <p14:creationId xmlns:p14="http://schemas.microsoft.com/office/powerpoint/2010/main" val="1901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p:txBody>
          <a:bodyPr>
            <a:noAutofit/>
          </a:bodyPr>
          <a:lstStyle/>
          <a:p>
            <a:r>
              <a:rPr lang="vi-VN" sz="2400" dirty="0">
                <a:solidFill>
                  <a:schemeClr val="accent1">
                    <a:lumMod val="50000"/>
                  </a:schemeClr>
                </a:solidFill>
                <a:latin typeface="+mn-lt"/>
              </a:rPr>
              <a:t>EXPECTED EEMs</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CC0E1079-0785-BDAC-9C6A-EF09DC357D5B}"/>
              </a:ext>
            </a:extLst>
          </p:cNvPr>
          <p:cNvSpPr txBox="1"/>
          <p:nvPr/>
        </p:nvSpPr>
        <p:spPr>
          <a:xfrm>
            <a:off x="457201" y="967318"/>
            <a:ext cx="8229599" cy="3748975"/>
          </a:xfrm>
          <a:prstGeom prst="rect">
            <a:avLst/>
          </a:prstGeom>
          <a:noFill/>
        </p:spPr>
        <p:txBody>
          <a:bodyPr wrap="square">
            <a:spAutoFit/>
          </a:bodyPr>
          <a:lstStyle/>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Renovate and extend the drying tunnel by 26m, rearrange the air and smoke channels of the drying tunnel; replace the total smoke exhaust fan of the drying tunnel and change the chimney of the kiln.</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Install additional inverters suitable for the fans to ensure control of the air and smoke flow of the kiln system and the drying tunnel in an energy-saving and quick-adjust manner.</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Equip the production facility with the necessary rapid measuring devices and train the facility on the use of these devices so that the operation can be adjusted optimally.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Renovate the kiln in the direction of adding drop-down ceilings to ensure uniformity of the aerodynamics in the kiln, enhance the heat storage capacity of the kiln, thereby increasing the uniformity of the brick products, thereby reducing the rate of waste products of the kiln.</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Modifying the trolley by using hollow bricks in the core and large refractory bricks on the top and surrounding surfaces significantly reduces the trolley weight, thereby reducing heat loss due to accumulation on the trolley.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Adjusting the trolley structure simultaneously to minimize the phenomenon of air leakage to the bottom of the trolley</a:t>
            </a:r>
          </a:p>
          <a:p>
            <a:pPr marL="171450" lvl="0" indent="-171450" algn="just">
              <a:lnSpc>
                <a:spcPct val="107000"/>
              </a:lnSpc>
              <a:spcBef>
                <a:spcPts val="600"/>
              </a:spcBef>
              <a:buFont typeface="Arial" panose="020B0604020202020204" pitchFamily="34" charset="0"/>
              <a:buChar char="•"/>
            </a:pPr>
            <a:r>
              <a:rPr lang="en-US" sz="1300">
                <a:latin typeface="+mn-lt"/>
                <a:ea typeface="Calibri" panose="020F0502020204030204" pitchFamily="34" charset="0"/>
                <a:cs typeface="Times New Roman" panose="02020603050405020304" pitchFamily="18" charset="0"/>
              </a:rPr>
              <a:t>Adjusting to apply a rapid cooling system for the kiln.</a:t>
            </a:r>
            <a:endParaRPr lang="en-US" sz="13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0943872"/>
      </p:ext>
    </p:extLst>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11419</TotalTime>
  <Words>3378</Words>
  <Application>Microsoft Macintosh PowerPoint</Application>
  <PresentationFormat>On-screen Show (16:9)</PresentationFormat>
  <Paragraphs>452</Paragraphs>
  <Slides>39</Slides>
  <Notes>16</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39</vt:i4>
      </vt:variant>
    </vt:vector>
  </HeadingPairs>
  <TitlesOfParts>
    <vt:vector size="57" baseType="lpstr">
      <vt:lpstr>Poppins</vt:lpstr>
      <vt:lpstr>Times New Roman</vt:lpstr>
      <vt:lpstr>Montserrat Medium</vt:lpstr>
      <vt:lpstr>Courier New</vt:lpstr>
      <vt:lpstr>Arial</vt:lpstr>
      <vt:lpstr>Montserrat Classic</vt:lpstr>
      <vt:lpstr>Old Standard TT</vt:lpstr>
      <vt:lpstr>Roboto</vt:lpstr>
      <vt:lpstr>Montserrat Black</vt:lpstr>
      <vt:lpstr>Fira Sans Extra Condensed</vt:lpstr>
      <vt:lpstr>Calibri</vt:lpstr>
      <vt:lpstr>Wingdings</vt:lpstr>
      <vt:lpstr>Montserrat Semi-Bold Bold</vt:lpstr>
      <vt:lpstr>맑은 고딕</vt:lpstr>
      <vt:lpstr>Cambria</vt:lpstr>
      <vt:lpstr>Terra</vt:lpstr>
      <vt:lpstr>Energy Saving Infographics by Slidesgo</vt:lpstr>
      <vt:lpstr>1_Energy Saving Infographics by Slidesgo</vt:lpstr>
      <vt:lpstr>PowerPoint Presentation</vt:lpstr>
      <vt:lpstr>CASE STUDY 1 – DONG TAM TUNNEL BRICK FACTORY</vt:lpstr>
      <vt:lpstr>CHARACTERISTICS OF THE COMPANY'S TUNNEL KILN</vt:lpstr>
      <vt:lpstr>KILN AND DRYER STRUCTURE</vt:lpstr>
      <vt:lpstr>PRODUCTION STATUS OF THE KILN BEFORE EEMS</vt:lpstr>
      <vt:lpstr>ENERGY BALANCE FOR KILN BEFORE EEMS</vt:lpstr>
      <vt:lpstr>ENERGY DISTRIBUTION IN TUNNEL KILN AND DRYER BEFORE IMPLEMENTATION</vt:lpstr>
      <vt:lpstr>CONDITION REVIEW BEFORE IMPLEMENTATION</vt:lpstr>
      <vt:lpstr>EXPECTED EEMs</vt:lpstr>
      <vt:lpstr>ACTIVITIES CARRIED OUT</vt:lpstr>
      <vt:lpstr>ACTIVITIES CARRIED OUT</vt:lpstr>
      <vt:lpstr>ACTIVITIES CARRIED OUT</vt:lpstr>
      <vt:lpstr>ACTIVITIES CARRIED OUT</vt:lpstr>
      <vt:lpstr>THE RESULTS ACHIEVED FROM ENERGY EFFICIENCY ACTIVITIES</vt:lpstr>
      <vt:lpstr>THE RESULTS ACHIEVED FROM ENERGY EFFICIENCY ACTIVITIES</vt:lpstr>
      <vt:lpstr>THE RESULTS ACHIEVED FROM ENERGY EFFICIENCY ACTIVITIES</vt:lpstr>
      <vt:lpstr>CONCLUSION FOR THE CASE STUDY</vt:lpstr>
      <vt:lpstr>PowerPoint Presentation</vt:lpstr>
      <vt:lpstr>CASE STUDY 2 – SONG DA CAO CUONG JSC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of Thermal Oil for Roller kiln in India</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Quang Nguyen</dc:creator>
  <cp:lastModifiedBy>823417-Nguyễn Mạnh Hùng</cp:lastModifiedBy>
  <cp:revision>76</cp:revision>
  <dcterms:modified xsi:type="dcterms:W3CDTF">2025-08-27T03:32:15Z</dcterms:modified>
</cp:coreProperties>
</file>